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7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0" r:id="rId2"/>
    <p:sldId id="261" r:id="rId3"/>
    <p:sldId id="262" r:id="rId4"/>
    <p:sldId id="263" r:id="rId5"/>
    <p:sldId id="264" r:id="rId6"/>
    <p:sldId id="258" r:id="rId7"/>
    <p:sldId id="259" r:id="rId8"/>
    <p:sldId id="265" r:id="rId9"/>
    <p:sldId id="269" r:id="rId10"/>
    <p:sldId id="267" r:id="rId11"/>
    <p:sldId id="270" r:id="rId12"/>
    <p:sldId id="275" r:id="rId13"/>
    <p:sldId id="276" r:id="rId14"/>
    <p:sldId id="277" r:id="rId15"/>
    <p:sldId id="27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15" autoAdjust="0"/>
    <p:restoredTop sz="77737" autoAdjust="0"/>
  </p:normalViewPr>
  <p:slideViewPr>
    <p:cSldViewPr snapToGrid="0">
      <p:cViewPr varScale="1">
        <p:scale>
          <a:sx n="42" d="100"/>
          <a:sy n="42" d="100"/>
        </p:scale>
        <p:origin x="48" y="408"/>
      </p:cViewPr>
      <p:guideLst/>
    </p:cSldViewPr>
  </p:slideViewPr>
  <p:notesTextViewPr>
    <p:cViewPr>
      <p:scale>
        <a:sx n="1" d="1"/>
        <a:sy n="1" d="1"/>
      </p:scale>
      <p:origin x="0" y="-84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888551-C14F-475E-9EE1-F92C4437AB11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B5269-57D6-4F2D-91EF-F4BC065346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554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Run through these slides in Presenter Mode from the beginning to see all animations!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4B5269-57D6-4F2D-91EF-F4BC0653465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4630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UNSPLASH PHOTO CREDITS: Benjamin L. Jones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4B5269-57D6-4F2D-91EF-F4BC0653465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362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29E855-E854-563E-4502-7786B2CC24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C25894-B153-B717-1802-49D30DA1BE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6C8174-2D6F-61A1-92F2-3451F5B6C1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UNSPLASH PHOTO CREDITS: Benjamin L. Jones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054447-6A16-F682-2A69-8F73BDB8EA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4B5269-57D6-4F2D-91EF-F4BC0653465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5497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BA8C71-C478-C1C1-0ADF-2CC6F90B99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EECA5F-CFD8-C54B-77AB-E9A840FF7D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C425E3-42AA-9290-5349-EED3486071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UNSPLASH PHOTO CREDITS: Geoff </a:t>
            </a:r>
            <a:r>
              <a:rPr lang="en-US" dirty="0" err="1"/>
              <a:t>Trodd</a:t>
            </a:r>
            <a:r>
              <a:rPr lang="en-US" dirty="0"/>
              <a:t> (top), Benjamin L. Jones (bottom left), Derek Oyen (bottom right)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D54DEB-6AA9-4351-4E03-0186F32797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4B5269-57D6-4F2D-91EF-F4BC0653465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163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DID YOU KNOW?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/>
              <a:t>PROVISIONING – Seagrass was used as a style of insulation in buildings called “Cabot’s Quilt” around Canada in the 1900s because it is naturally rot- and fire-resistant.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/>
              <a:t>REGULATING – Seagrass has been shown to filter pollutants and even viruses that affect humans and corals out of the water.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/>
              <a:t>CULTURAL – The Aleut of Alaska (USA) + Russia and other indigenous peoples of America would weave seagrass into baskets and decorate with wool thread.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/>
              <a:t>SUPPORTING – Several endangered species around the globe including sea turtles, manatees, and dugongs rely on seagrass as major food sources and will return to their favorite tasty meadows repeatedly.</a:t>
            </a:r>
          </a:p>
          <a:p>
            <a:endParaRPr lang="en-US" dirty="0"/>
          </a:p>
          <a:p>
            <a:r>
              <a:rPr lang="en-US" dirty="0"/>
              <a:t>PHOTO CREDITS: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/>
              <a:t>Compilation diagram: Charlotte R.B. Henderson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/>
              <a:t>Seagrass ecosystem services background – Geoff </a:t>
            </a:r>
            <a:r>
              <a:rPr lang="en-US" dirty="0" err="1"/>
              <a:t>Trodd</a:t>
            </a:r>
            <a:r>
              <a:rPr lang="en-US" dirty="0"/>
              <a:t> (</a:t>
            </a:r>
            <a:r>
              <a:rPr lang="en-US" dirty="0" err="1"/>
              <a:t>Unsplash</a:t>
            </a:r>
            <a:r>
              <a:rPr lang="en-US" dirty="0"/>
              <a:t>)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/>
              <a:t>Provisioning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dirty="0"/>
              <a:t>Food + fodder – Joachim </a:t>
            </a:r>
            <a:r>
              <a:rPr lang="en-US" dirty="0" err="1"/>
              <a:t>Suss</a:t>
            </a:r>
            <a:r>
              <a:rPr lang="en-US" dirty="0"/>
              <a:t> (</a:t>
            </a:r>
            <a:r>
              <a:rPr lang="en-US" dirty="0" err="1"/>
              <a:t>Unsplash</a:t>
            </a:r>
            <a:r>
              <a:rPr lang="en-US" dirty="0"/>
              <a:t>)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dirty="0" err="1"/>
              <a:t>Roofting</a:t>
            </a:r>
            <a:r>
              <a:rPr lang="en-US" dirty="0"/>
              <a:t> + insulation – Clement Mabula (</a:t>
            </a:r>
            <a:r>
              <a:rPr lang="en-US" dirty="0" err="1"/>
              <a:t>Unsplash</a:t>
            </a:r>
            <a:r>
              <a:rPr lang="en-US" dirty="0"/>
              <a:t>)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dirty="0"/>
              <a:t>Medicine base – Alexander Grey (</a:t>
            </a:r>
            <a:r>
              <a:rPr lang="en-US" dirty="0" err="1"/>
              <a:t>Unsplash</a:t>
            </a:r>
            <a:r>
              <a:rPr lang="en-US" dirty="0"/>
              <a:t>)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/>
              <a:t>Regulating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dirty="0"/>
              <a:t>Carbon storage – Benjamin L. Jones (</a:t>
            </a:r>
            <a:r>
              <a:rPr lang="en-US" dirty="0" err="1"/>
              <a:t>Unsplash</a:t>
            </a:r>
            <a:r>
              <a:rPr lang="en-US" dirty="0"/>
              <a:t>)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dirty="0"/>
              <a:t>Coastal protection – Gene Gallin (</a:t>
            </a:r>
            <a:r>
              <a:rPr lang="en-US" dirty="0" err="1"/>
              <a:t>Unsplash</a:t>
            </a:r>
            <a:r>
              <a:rPr lang="en-US" dirty="0"/>
              <a:t>)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dirty="0"/>
              <a:t>Water filtering – John Mark Arnold (</a:t>
            </a:r>
            <a:r>
              <a:rPr lang="en-US" dirty="0" err="1"/>
              <a:t>Unsplash</a:t>
            </a:r>
            <a:r>
              <a:rPr lang="en-US" dirty="0"/>
              <a:t>)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/>
              <a:t>Cultural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dirty="0"/>
              <a:t>Ecotourism – Sebastian Pena </a:t>
            </a:r>
            <a:r>
              <a:rPr lang="en-US" dirty="0" err="1"/>
              <a:t>Lambarri</a:t>
            </a:r>
            <a:r>
              <a:rPr lang="en-US" dirty="0"/>
              <a:t> (</a:t>
            </a:r>
            <a:r>
              <a:rPr lang="en-US" dirty="0" err="1"/>
              <a:t>Unsplash</a:t>
            </a:r>
            <a:r>
              <a:rPr lang="en-US" dirty="0"/>
              <a:t>)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dirty="0"/>
              <a:t>Art + textiles – Aleut seagrass + wool thread basket (Wikimedia Commons)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dirty="0"/>
              <a:t>Fishing + hunting – Benjamin L. Jones (</a:t>
            </a:r>
            <a:r>
              <a:rPr lang="en-US" dirty="0" err="1"/>
              <a:t>Unsplash</a:t>
            </a:r>
            <a:r>
              <a:rPr lang="en-US" dirty="0"/>
              <a:t>)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/>
              <a:t>Supporting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dirty="0"/>
              <a:t>Fish habitat – </a:t>
            </a:r>
            <a:r>
              <a:rPr lang="en-US" dirty="0" err="1"/>
              <a:t>Chaojie</a:t>
            </a:r>
            <a:r>
              <a:rPr lang="en-US" dirty="0"/>
              <a:t> Ni (</a:t>
            </a:r>
            <a:r>
              <a:rPr lang="en-US" dirty="0" err="1"/>
              <a:t>Unsplash</a:t>
            </a:r>
            <a:r>
              <a:rPr lang="en-US" dirty="0"/>
              <a:t>)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dirty="0"/>
              <a:t>Oxygen production – Benjamin L. Jones (</a:t>
            </a:r>
            <a:r>
              <a:rPr lang="en-US" dirty="0" err="1"/>
              <a:t>Unsplash</a:t>
            </a:r>
            <a:r>
              <a:rPr lang="en-US" dirty="0"/>
              <a:t>)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dirty="0"/>
              <a:t>Herbivore forage – Derek Oyen (</a:t>
            </a:r>
            <a:r>
              <a:rPr lang="en-US" dirty="0" err="1"/>
              <a:t>Unsplash</a:t>
            </a:r>
            <a:r>
              <a:rPr lang="en-US" dirty="0"/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4B5269-57D6-4F2D-91EF-F4BC0653465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1271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DF953A-18D0-F7E7-681D-B7CADC239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D919FD-7787-8254-5FD5-2AF4477020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63AF3A-C6B4-754D-447D-66AF6EEADA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NOTICE THE DIFFERENCE IN LEAF SHAPE</a:t>
            </a:r>
          </a:p>
          <a:p>
            <a:pPr marL="171450" indent="-171450">
              <a:buFontTx/>
              <a:buChar char="-"/>
            </a:pPr>
            <a:r>
              <a:rPr lang="en-US" dirty="0"/>
              <a:t>Eelgrass: singular shoots with a few long, thick leaves – no zigzagging branches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Widgeon grass: zigzag branching shoots with many needle-thin leaves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0" indent="0">
              <a:buFontTx/>
              <a:buNone/>
            </a:pPr>
            <a:r>
              <a:rPr lang="en-US" dirty="0"/>
              <a:t>PHOTO CREDITS: Wikimedia Commons (both)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C84EE4-7557-6258-0A29-1803EABDEC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4B5269-57D6-4F2D-91EF-F4BC0653465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8101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NOTICE THE DIFFERENCE IN LEAF SHAPE</a:t>
            </a:r>
          </a:p>
          <a:p>
            <a:pPr marL="171450" indent="-171450">
              <a:buFontTx/>
              <a:buChar char="-"/>
            </a:pPr>
            <a:r>
              <a:rPr lang="en-US" dirty="0"/>
              <a:t>Eelgrass: singular shoots with many long, thick leaves – no branches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Widgeon grass: branching shoots with needle-thin leaves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0" indent="0">
              <a:buFontTx/>
              <a:buNone/>
            </a:pPr>
            <a:r>
              <a:rPr lang="en-US" dirty="0"/>
              <a:t>PHOTO CREDITS:</a:t>
            </a:r>
          </a:p>
          <a:p>
            <a:pPr marL="171450" indent="-171450">
              <a:buFontTx/>
              <a:buChar char="-"/>
            </a:pPr>
            <a:r>
              <a:rPr lang="en-US" dirty="0"/>
              <a:t>Eelgrass: Wikimedia Commons</a:t>
            </a:r>
          </a:p>
          <a:p>
            <a:pPr marL="171450" indent="-171450">
              <a:buFontTx/>
              <a:buChar char="-"/>
            </a:pPr>
            <a:r>
              <a:rPr lang="en-US" dirty="0"/>
              <a:t>Widgeon grass: Boys in Bristol Photography (</a:t>
            </a:r>
            <a:r>
              <a:rPr lang="en-US" dirty="0" err="1"/>
              <a:t>Pexels</a:t>
            </a:r>
            <a:r>
              <a:rPr lang="en-US" dirty="0"/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4B5269-57D6-4F2D-91EF-F4BC0653465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755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B241BA-5424-14EB-324E-818DBDB1AF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CD7C6E-53DA-BB26-D48B-BC04682941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3B6044-24FF-7F94-AFC2-BF48D32A91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73D253-5FDF-6844-4114-B66BAEE3CA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4B5269-57D6-4F2D-91EF-F4BC0653465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1548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5624CB-3180-014C-4D46-F3D13D08E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A57DBB-B020-A88D-6ABA-AE2059D7C9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483612-6283-877C-CC1C-1677317B6A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CC727F-A583-8042-2C63-A16D4FC496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4B5269-57D6-4F2D-91EF-F4BC0653465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0300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26083D-FC95-4E54-6629-431984578E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968AA3-26B9-AAF4-7A5E-DF0B47DD65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0993A8-234D-6F3C-C440-9E0BA43664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334E33-42CF-3482-4C9B-6B2BB1384A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4B5269-57D6-4F2D-91EF-F4BC0653465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6114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1CF3AC-6BC9-2011-1AF6-8578E51607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A59132-1E37-A138-804D-3B0F5628F9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B85893-06EA-BDAA-B420-A9725CDDDE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E72F14-0BD0-FCA2-F48C-A1E799A918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4B5269-57D6-4F2D-91EF-F4BC0653465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5506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26B232-E58E-5B84-3DE7-75B5CCB53C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B27B7A-AA91-FCB6-471E-6930CCAF26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A5EA9A-B817-367D-1E52-823E1472F1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D1EB3E-CB75-52AD-ACB4-6A6CEC3465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4B5269-57D6-4F2D-91EF-F4BC0653465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4030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5A84ED-C379-B1F4-DEB5-23A101D3A3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4794CF-ED24-39CA-D51F-AF082A35E0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309E58-40E9-A845-1CA9-786D6622E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1CD06-A9B6-4B74-B857-3B50449B991C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223991-A6D7-E9FE-5F0F-B16888F3D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2D064C-3451-B0A5-3F36-B419A67EB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01E18-7DD8-4F6C-9AB0-F85AC095A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176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3450A-5956-8B74-B77D-93060626B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3D8317-A430-FB85-C894-D689D8DD35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CE3A5A-1F39-E568-E355-D189392722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1CD06-A9B6-4B74-B857-3B50449B991C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04223A-11AD-4CB3-E306-40C52C3E7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5CD612-4460-DF5F-14AE-504A7A941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01E18-7DD8-4F6C-9AB0-F85AC095A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670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A979EC-63CA-B74D-E95E-F13D70D05C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314D39-20A6-077F-5346-ECBADB4A22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A14E64-8DFC-E62D-6261-D88A2B550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1CD06-A9B6-4B74-B857-3B50449B991C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1CAE7D-3D46-73D3-02AE-351BE7A21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39DAD6-8285-2506-DFE8-6C2EB4FB6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01E18-7DD8-4F6C-9AB0-F85AC095A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30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C93A83-DDDF-FF39-2D62-4D91E4D0D4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537B8C-00B1-B117-5768-60F6BA4086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596CAD-0695-9694-CA8C-D046722AA9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086658-66AD-A033-F04D-CCC4D0D78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1CD06-A9B6-4B74-B857-3B50449B991C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E9EB6E-6707-903E-BA7D-F869641B7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B57FD9-0D1E-AFC2-0186-D120CB06F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01E18-7DD8-4F6C-9AB0-F85AC095A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36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C72F9-8A37-6349-051B-1E24C25EC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26B0F9-D58D-D843-87D8-11599D6BE2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C78AC8-0A21-DD3C-6424-9C69C73819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F4F127-0D33-FD8C-E07F-07AA9203FC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5EA596C-A038-D597-F0AA-B209DB7F24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30BDD8A-2152-1796-C98A-A09FE48BA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1CD06-A9B6-4B74-B857-3B50449B991C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61BCC77-76C8-C95A-D53A-A231C1F7F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8B7DAF-EEED-24D7-93D9-02B1CAD8B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01E18-7DD8-4F6C-9AB0-F85AC095A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860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0C9C01-F22E-6957-9266-3596B1BE4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9FC58D-91D4-A163-9496-4F3A617FA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1CD06-A9B6-4B74-B857-3B50449B991C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D65568-8CEE-00D4-65CE-09556A0DC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C17A7F-498D-DDBE-E718-59E8C5ABA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01E18-7DD8-4F6C-9AB0-F85AC095A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225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21705D-3DA0-FD2E-1BCC-6E8C63124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1CD06-A9B6-4B74-B857-3B50449B991C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4BE5FCC-58FF-BAF0-16DB-6ADD950BB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0B3D7-A7DC-7FF4-717B-388C06708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01E18-7DD8-4F6C-9AB0-F85AC095A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909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FF2E6-E8BE-5BEC-A214-C36D13549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ABE557-94CC-C3FA-9AF3-23C322EDF0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09EA5D-0424-D514-4F55-78F18AFB6E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6EE2CE-8399-3B93-0F8B-5CC6EB86D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1CD06-A9B6-4B74-B857-3B50449B991C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C6D769-822C-B368-B032-D21CD739B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895784-AC5C-AC50-925B-2220F1DB7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01E18-7DD8-4F6C-9AB0-F85AC095A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083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27E3B-E588-CEE1-627A-67CF92B19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F46911-3912-9FD7-E86B-C2A870C7D3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4A9C77-3B5F-6ED8-C535-C117F740B1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68D7FB-9D9A-7DA6-8B2F-A1D4FBD2D5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1CD06-A9B6-4B74-B857-3B50449B991C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F7341D-561D-EBE4-EC05-2D550225BB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4FD13E-09B9-1B02-FB2E-498EAE373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01E18-7DD8-4F6C-9AB0-F85AC095A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21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55D5E-3C8F-2711-CBD3-3314AD69A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733AD2-6057-9A9C-B2E2-455E72B45D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3CDB2-24D0-3EB3-8B45-4D814C727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1CD06-A9B6-4B74-B857-3B50449B991C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3360BC-9FD5-68CF-72ED-8AB71C42F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7DAF4C-A8B0-4C4B-AE35-197E7F178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01E18-7DD8-4F6C-9AB0-F85AC095A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19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E21AF0-1BCE-04EF-3212-8387DB00F2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D55945-44D0-B34D-009D-49AFEA5654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1CF6AE-DFC3-D0DC-5C29-90791D8DA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1CD06-A9B6-4B74-B857-3B50449B991C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ACBB67-8B06-D7F8-BAC8-7FEEE53BC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72D8DF-13E1-2D92-0168-7A31779A9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01E18-7DD8-4F6C-9AB0-F85AC095A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785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ED6DF4-F617-6C69-B864-BE32E0074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35786D-B9D3-1751-DE8D-7FD1DE98AA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4DB5A4-E513-4443-F363-875063C651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DD1CD06-A9B6-4B74-B857-3B50449B991C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245C24-BECC-C9F7-9D6D-3A7CC88D99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077FD4-ADC2-499D-B69E-3B3A695A4E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301E18-7DD8-4F6C-9AB0-F85AC095A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760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E4035B8-5440-FFD6-C5CF-651F8B6F8FFF}"/>
              </a:ext>
            </a:extLst>
          </p:cNvPr>
          <p:cNvSpPr txBox="1"/>
          <p:nvPr/>
        </p:nvSpPr>
        <p:spPr>
          <a:xfrm>
            <a:off x="2017059" y="3765180"/>
            <a:ext cx="81220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/>
              <a:t>going to the beach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021E6F-FF12-4A1C-1A62-4A176D88B5EF}"/>
              </a:ext>
            </a:extLst>
          </p:cNvPr>
          <p:cNvSpPr txBox="1"/>
          <p:nvPr/>
        </p:nvSpPr>
        <p:spPr>
          <a:xfrm>
            <a:off x="2052918" y="3765179"/>
            <a:ext cx="81220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/>
              <a:t>fishing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FF4033-DA90-49CC-8152-D63DF78EE06E}"/>
              </a:ext>
            </a:extLst>
          </p:cNvPr>
          <p:cNvSpPr txBox="1"/>
          <p:nvPr/>
        </p:nvSpPr>
        <p:spPr>
          <a:xfrm>
            <a:off x="2052918" y="3765178"/>
            <a:ext cx="81220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/>
              <a:t>eating seafood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53EF38-0E25-FD22-C089-D28B86520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89065"/>
            <a:ext cx="10515600" cy="2283946"/>
          </a:xfrm>
        </p:spPr>
        <p:txBody>
          <a:bodyPr>
            <a:normAutofit/>
          </a:bodyPr>
          <a:lstStyle/>
          <a:p>
            <a:pPr algn="ctr"/>
            <a:r>
              <a:rPr lang="en-US" sz="7200" dirty="0"/>
              <a:t>Raise your hand if you like…</a:t>
            </a:r>
          </a:p>
        </p:txBody>
      </p:sp>
    </p:spTree>
    <p:extLst>
      <p:ext uri="{BB962C8B-B14F-4D97-AF65-F5344CB8AC3E}">
        <p14:creationId xmlns:p14="http://schemas.microsoft.com/office/powerpoint/2010/main" val="4022128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C3D8EA-08FD-E509-D298-4EE4EB14FC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5502EB8-0220-B078-35D1-315CB9CFAE10}"/>
              </a:ext>
            </a:extLst>
          </p:cNvPr>
          <p:cNvSpPr/>
          <p:nvPr/>
        </p:nvSpPr>
        <p:spPr>
          <a:xfrm>
            <a:off x="2749923" y="5506527"/>
            <a:ext cx="6692153" cy="90252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DB36E50-535F-92D3-5F4C-8214451DED89}"/>
              </a:ext>
            </a:extLst>
          </p:cNvPr>
          <p:cNvSpPr/>
          <p:nvPr/>
        </p:nvSpPr>
        <p:spPr>
          <a:xfrm>
            <a:off x="1801905" y="1648389"/>
            <a:ext cx="8373036" cy="275032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C43EB5-8B6D-CBC6-4CCA-CE83918E7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87385"/>
            <a:ext cx="10515600" cy="2283946"/>
          </a:xfrm>
        </p:spPr>
        <p:txBody>
          <a:bodyPr>
            <a:normAutofit/>
          </a:bodyPr>
          <a:lstStyle/>
          <a:p>
            <a:pPr algn="ctr"/>
            <a:r>
              <a:rPr lang="en-US" sz="6600" dirty="0"/>
              <a:t>If you liked any of these…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6A949C-FCB3-B094-0B06-4AC1661EE642}"/>
              </a:ext>
            </a:extLst>
          </p:cNvPr>
          <p:cNvSpPr txBox="1"/>
          <p:nvPr/>
        </p:nvSpPr>
        <p:spPr>
          <a:xfrm>
            <a:off x="2017059" y="1688730"/>
            <a:ext cx="81220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/>
              <a:t>going to the beach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B80C0D-3664-10EE-7FAD-97B4C4C2C7E5}"/>
              </a:ext>
            </a:extLst>
          </p:cNvPr>
          <p:cNvSpPr txBox="1"/>
          <p:nvPr/>
        </p:nvSpPr>
        <p:spPr>
          <a:xfrm>
            <a:off x="2017058" y="2603125"/>
            <a:ext cx="81220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/>
              <a:t>fishing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73A6C9-095C-9C4A-CE45-66C17316E6A8}"/>
              </a:ext>
            </a:extLst>
          </p:cNvPr>
          <p:cNvSpPr txBox="1"/>
          <p:nvPr/>
        </p:nvSpPr>
        <p:spPr>
          <a:xfrm>
            <a:off x="2012577" y="3423394"/>
            <a:ext cx="81220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/>
              <a:t>eating seafood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23E612-257E-2BCC-6DAB-C1E3D9D72CC7}"/>
              </a:ext>
            </a:extLst>
          </p:cNvPr>
          <p:cNvSpPr txBox="1"/>
          <p:nvPr/>
        </p:nvSpPr>
        <p:spPr>
          <a:xfrm>
            <a:off x="3193675" y="5448751"/>
            <a:ext cx="58046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/>
              <a:t>seagrass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7B9F5EE-8B7E-AF53-7022-54654AF43979}"/>
              </a:ext>
            </a:extLst>
          </p:cNvPr>
          <p:cNvSpPr txBox="1">
            <a:spLocks/>
          </p:cNvSpPr>
          <p:nvPr/>
        </p:nvSpPr>
        <p:spPr>
          <a:xfrm>
            <a:off x="838200" y="3859081"/>
            <a:ext cx="10685930" cy="22839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600" dirty="0"/>
              <a:t>then you should like this too!</a:t>
            </a:r>
          </a:p>
        </p:txBody>
      </p:sp>
    </p:spTree>
    <p:extLst>
      <p:ext uri="{BB962C8B-B14F-4D97-AF65-F5344CB8AC3E}">
        <p14:creationId xmlns:p14="http://schemas.microsoft.com/office/powerpoint/2010/main" val="138424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4" grpId="0"/>
      <p:bldP spid="5" grpId="0"/>
      <p:bldP spid="6" grpId="0"/>
      <p:bldP spid="7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07054-0D69-A955-20DC-FE1D932D5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8976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US" sz="7200"/>
              <a:t>HOW TO SAVE </a:t>
            </a:r>
            <a:br>
              <a:rPr lang="en-US" sz="7200"/>
            </a:br>
            <a:r>
              <a:rPr lang="en-US" sz="7200"/>
              <a:t>OUR BEACHES:</a:t>
            </a:r>
            <a:br>
              <a:rPr lang="en-US" sz="7200"/>
            </a:br>
            <a:r>
              <a:rPr lang="en-US" sz="7200"/>
              <a:t>the Seagrass Solution</a:t>
            </a:r>
            <a:endParaRPr lang="en-US" sz="7200" dirty="0"/>
          </a:p>
        </p:txBody>
      </p:sp>
      <p:pic>
        <p:nvPicPr>
          <p:cNvPr id="7" name="Picture 6" descr="A grass growing in the water&#10;&#10;AI-generated content may be incorrect.">
            <a:extLst>
              <a:ext uri="{FF2B5EF4-FFF2-40B4-BE49-F238E27FC236}">
                <a16:creationId xmlns:a16="http://schemas.microsoft.com/office/drawing/2014/main" id="{E2BA5907-74D1-1830-C311-A047C7D40A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00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B348A31-0CC9-A101-2AC0-71A58C35893E}"/>
              </a:ext>
            </a:extLst>
          </p:cNvPr>
          <p:cNvSpPr txBox="1"/>
          <p:nvPr/>
        </p:nvSpPr>
        <p:spPr>
          <a:xfrm>
            <a:off x="990600" y="335324"/>
            <a:ext cx="10363200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Welcome to…</a:t>
            </a:r>
          </a:p>
          <a:p>
            <a:pPr algn="ctr"/>
            <a:r>
              <a:rPr lang="en-US" sz="5400" b="1" dirty="0"/>
              <a:t>PROTECTING OUR BEACHES:</a:t>
            </a:r>
          </a:p>
          <a:p>
            <a:pPr algn="ctr"/>
            <a:r>
              <a:rPr lang="en-US" sz="4400" b="1" dirty="0"/>
              <a:t>THE SEAGRASS SOLUTION</a:t>
            </a:r>
          </a:p>
        </p:txBody>
      </p:sp>
    </p:spTree>
    <p:extLst>
      <p:ext uri="{BB962C8B-B14F-4D97-AF65-F5344CB8AC3E}">
        <p14:creationId xmlns:p14="http://schemas.microsoft.com/office/powerpoint/2010/main" val="231704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5B721C-FB2A-A197-30EA-D29C1C8720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ass growing in the water&#10;&#10;AI-generated content may be incorrect.">
            <a:extLst>
              <a:ext uri="{FF2B5EF4-FFF2-40B4-BE49-F238E27FC236}">
                <a16:creationId xmlns:a16="http://schemas.microsoft.com/office/drawing/2014/main" id="{0D6F20E8-F234-C966-6200-C830E5FAB5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00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3CBD005-771F-995A-BED9-B96CD2A6A39D}"/>
              </a:ext>
            </a:extLst>
          </p:cNvPr>
          <p:cNvSpPr txBox="1"/>
          <p:nvPr/>
        </p:nvSpPr>
        <p:spPr>
          <a:xfrm>
            <a:off x="990600" y="590550"/>
            <a:ext cx="10363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/>
              <a:t>WHAT IS SEAGRASS?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09389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7FE37A-B6D2-20CC-F250-1019223F60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turtle swimming in the water&#10;&#10;AI-generated content may be incorrect.">
            <a:extLst>
              <a:ext uri="{FF2B5EF4-FFF2-40B4-BE49-F238E27FC236}">
                <a16:creationId xmlns:a16="http://schemas.microsoft.com/office/drawing/2014/main" id="{B4833237-423D-EB6D-DABB-6323923247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2948738"/>
            <a:ext cx="6250573" cy="4687931"/>
          </a:xfrm>
          <a:prstGeom prst="rect">
            <a:avLst/>
          </a:prstGeom>
        </p:spPr>
      </p:pic>
      <p:pic>
        <p:nvPicPr>
          <p:cNvPr id="4" name="Picture 3" descr="A seaweed under the water&#10;&#10;AI-generated content may be incorrect.">
            <a:extLst>
              <a:ext uri="{FF2B5EF4-FFF2-40B4-BE49-F238E27FC236}">
                <a16:creationId xmlns:a16="http://schemas.microsoft.com/office/drawing/2014/main" id="{79A7DCD3-884C-BFFB-B3D4-7CF8A67AEF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780" y="3429000"/>
            <a:ext cx="6096000" cy="4521994"/>
          </a:xfrm>
          <a:prstGeom prst="rect">
            <a:avLst/>
          </a:prstGeom>
        </p:spPr>
      </p:pic>
      <p:pic>
        <p:nvPicPr>
          <p:cNvPr id="12" name="Picture 11" descr="A underwater view of plants and rocks&#10;&#10;AI-generated content may be incorrect.">
            <a:extLst>
              <a:ext uri="{FF2B5EF4-FFF2-40B4-BE49-F238E27FC236}">
                <a16:creationId xmlns:a16="http://schemas.microsoft.com/office/drawing/2014/main" id="{1C7BB9BF-AB44-5A52-310F-ACF119470F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778" y="-285750"/>
            <a:ext cx="6180780" cy="4081463"/>
          </a:xfrm>
          <a:prstGeom prst="rect">
            <a:avLst/>
          </a:prstGeom>
        </p:spPr>
      </p:pic>
      <p:pic>
        <p:nvPicPr>
          <p:cNvPr id="10" name="Picture 9" descr="A manatee swimming in the water&#10;&#10;AI-generated content may be incorrect.">
            <a:extLst>
              <a:ext uri="{FF2B5EF4-FFF2-40B4-BE49-F238E27FC236}">
                <a16:creationId xmlns:a16="http://schemas.microsoft.com/office/drawing/2014/main" id="{173034BE-8BEA-812C-45D4-CA2C41A73A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6489924" cy="3795713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4C2E27B-AC5A-7BFA-52BB-8458AA33294F}"/>
              </a:ext>
            </a:extLst>
          </p:cNvPr>
          <p:cNvSpPr/>
          <p:nvPr/>
        </p:nvSpPr>
        <p:spPr>
          <a:xfrm>
            <a:off x="3398393" y="2867025"/>
            <a:ext cx="5564774" cy="185737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</a:rPr>
              <a:t>SEAGRASSES</a:t>
            </a:r>
            <a:r>
              <a:rPr lang="en-US" sz="3200" dirty="0">
                <a:solidFill>
                  <a:schemeClr val="tx1"/>
                </a:solidFill>
              </a:rPr>
              <a:t>:</a:t>
            </a:r>
          </a:p>
          <a:p>
            <a:pPr algn="ctr"/>
            <a:r>
              <a:rPr lang="en-US" sz="2400" i="1" dirty="0">
                <a:solidFill>
                  <a:schemeClr val="tx1"/>
                </a:solidFill>
              </a:rPr>
              <a:t>flowering marine plants </a:t>
            </a:r>
            <a:br>
              <a:rPr lang="en-US" sz="2400" i="1" dirty="0">
                <a:solidFill>
                  <a:schemeClr val="tx1"/>
                </a:solidFill>
              </a:rPr>
            </a:br>
            <a:r>
              <a:rPr lang="en-US" sz="2400" i="1" dirty="0">
                <a:solidFill>
                  <a:schemeClr val="tx1"/>
                </a:solidFill>
              </a:rPr>
              <a:t>that provide many ecosystem services</a:t>
            </a:r>
            <a:endParaRPr lang="en-US" sz="3200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66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21545-46CE-13A4-FB2C-81B6606D81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US" b="1" dirty="0"/>
              <a:t>ECOSYSTEM SERVICES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1120E7B-833A-C402-0EC4-87EDE2680793}"/>
              </a:ext>
            </a:extLst>
          </p:cNvPr>
          <p:cNvSpPr/>
          <p:nvPr/>
        </p:nvSpPr>
        <p:spPr>
          <a:xfrm>
            <a:off x="686616" y="1259538"/>
            <a:ext cx="10941626" cy="523701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dirty="0">
                <a:solidFill>
                  <a:schemeClr val="tx1"/>
                </a:solidFill>
              </a:rPr>
              <a:t>noun, with scientific usage from the 1970s onward:</a:t>
            </a:r>
          </a:p>
          <a:p>
            <a:pPr algn="ctr"/>
            <a:endParaRPr lang="en-US" sz="4000" dirty="0">
              <a:solidFill>
                <a:schemeClr val="tx1"/>
              </a:solidFill>
            </a:endParaRPr>
          </a:p>
          <a:p>
            <a:pPr algn="ctr"/>
            <a:r>
              <a:rPr lang="en-US" sz="4000" i="1" dirty="0">
                <a:solidFill>
                  <a:schemeClr val="tx1"/>
                </a:solidFill>
              </a:rPr>
              <a:t>The direct and indirect benefits that ecosystems provide to humans.</a:t>
            </a:r>
          </a:p>
          <a:p>
            <a:pPr algn="ctr"/>
            <a:endParaRPr lang="en-US" sz="4000" i="1" dirty="0">
              <a:solidFill>
                <a:schemeClr val="tx1"/>
              </a:solidFill>
            </a:endParaRPr>
          </a:p>
          <a:p>
            <a:pPr algn="ctr"/>
            <a:r>
              <a:rPr lang="en-US" sz="3200" dirty="0">
                <a:solidFill>
                  <a:schemeClr val="tx1"/>
                </a:solidFill>
              </a:rPr>
              <a:t>There are 4 service types that often overlap.</a:t>
            </a:r>
          </a:p>
        </p:txBody>
      </p:sp>
    </p:spTree>
    <p:extLst>
      <p:ext uri="{BB962C8B-B14F-4D97-AF65-F5344CB8AC3E}">
        <p14:creationId xmlns:p14="http://schemas.microsoft.com/office/powerpoint/2010/main" val="2868202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69D279-58A6-1640-E62D-27057A1572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74B94-C4BE-9BF6-2261-B1BA42C32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US" b="1" dirty="0"/>
              <a:t>ECOSYSTEM SERVICES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83700B4-202E-10DB-C478-6D5A323252D9}"/>
              </a:ext>
            </a:extLst>
          </p:cNvPr>
          <p:cNvGrpSpPr/>
          <p:nvPr/>
        </p:nvGrpSpPr>
        <p:grpSpPr>
          <a:xfrm>
            <a:off x="6294242" y="1259538"/>
            <a:ext cx="5334000" cy="2514601"/>
            <a:chOff x="6591300" y="761999"/>
            <a:chExt cx="5334000" cy="2514601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F0F4926F-1CEB-1C0F-37BC-C6108A091CD6}"/>
                </a:ext>
              </a:extLst>
            </p:cNvPr>
            <p:cNvSpPr/>
            <p:nvPr/>
          </p:nvSpPr>
          <p:spPr>
            <a:xfrm>
              <a:off x="6591300" y="762000"/>
              <a:ext cx="5334000" cy="2514600"/>
            </a:xfrm>
            <a:prstGeom prst="roundRect">
              <a:avLst/>
            </a:prstGeom>
            <a:ln w="3810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2800" dirty="0"/>
            </a:p>
            <a:p>
              <a:pPr algn="ctr"/>
              <a:endParaRPr lang="en-US" sz="2800" dirty="0"/>
            </a:p>
            <a:p>
              <a:pPr algn="ctr"/>
              <a:r>
                <a:rPr lang="en-US" sz="2400" dirty="0"/>
                <a:t>NATURAL PROCESSES AND CLIMATIC FUNCTIONS</a:t>
              </a:r>
              <a:endParaRPr lang="en-US" dirty="0"/>
            </a:p>
            <a:p>
              <a:pPr algn="ctr"/>
              <a:r>
                <a:rPr lang="en-US" dirty="0"/>
                <a:t>pest/disease control, flood control, pollination</a:t>
              </a:r>
            </a:p>
          </p:txBody>
        </p:sp>
        <p:sp>
          <p:nvSpPr>
            <p:cNvPr id="5" name="Rectangle: Top Corners Rounded 4">
              <a:extLst>
                <a:ext uri="{FF2B5EF4-FFF2-40B4-BE49-F238E27FC236}">
                  <a16:creationId xmlns:a16="http://schemas.microsoft.com/office/drawing/2014/main" id="{05F11225-193E-45CC-3A01-8A7F3282C86B}"/>
                </a:ext>
              </a:extLst>
            </p:cNvPr>
            <p:cNvSpPr/>
            <p:nvPr/>
          </p:nvSpPr>
          <p:spPr>
            <a:xfrm>
              <a:off x="6591300" y="761999"/>
              <a:ext cx="5334000" cy="928689"/>
            </a:xfrm>
            <a:prstGeom prst="round2Same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810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3600" b="1" dirty="0"/>
                <a:t>REGULATING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94F9FF75-6742-134A-84E8-72B2283863E5}"/>
              </a:ext>
            </a:extLst>
          </p:cNvPr>
          <p:cNvGrpSpPr/>
          <p:nvPr/>
        </p:nvGrpSpPr>
        <p:grpSpPr>
          <a:xfrm>
            <a:off x="686616" y="1259538"/>
            <a:ext cx="5334000" cy="2514601"/>
            <a:chOff x="6591300" y="761999"/>
            <a:chExt cx="5334000" cy="2514601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ADEF5D16-7A4C-AD56-0F30-3062720E49E5}"/>
                </a:ext>
              </a:extLst>
            </p:cNvPr>
            <p:cNvSpPr/>
            <p:nvPr/>
          </p:nvSpPr>
          <p:spPr>
            <a:xfrm>
              <a:off x="6591300" y="762000"/>
              <a:ext cx="5334000" cy="2514600"/>
            </a:xfrm>
            <a:prstGeom prst="roundRect">
              <a:avLst/>
            </a:prstGeom>
            <a:ln w="3810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2800" dirty="0"/>
            </a:p>
            <a:p>
              <a:pPr algn="ctr"/>
              <a:endParaRPr lang="en-US" sz="2800" dirty="0"/>
            </a:p>
            <a:p>
              <a:pPr algn="ctr"/>
              <a:r>
                <a:rPr lang="en-US" sz="2400" dirty="0"/>
                <a:t>GOODS OR PRODUCTS OBTAINED FROM ECOSYSTEMS</a:t>
              </a:r>
              <a:endParaRPr lang="en-US" dirty="0"/>
            </a:p>
            <a:p>
              <a:pPr algn="ctr"/>
              <a:r>
                <a:rPr lang="en-US" dirty="0"/>
                <a:t>food, timber, energy, medicinal sources, fashion</a:t>
              </a:r>
            </a:p>
          </p:txBody>
        </p:sp>
        <p:sp>
          <p:nvSpPr>
            <p:cNvPr id="9" name="Rectangle: Top Corners Rounded 8">
              <a:extLst>
                <a:ext uri="{FF2B5EF4-FFF2-40B4-BE49-F238E27FC236}">
                  <a16:creationId xmlns:a16="http://schemas.microsoft.com/office/drawing/2014/main" id="{840919DB-31F6-F81C-66B7-2BF160B1E876}"/>
                </a:ext>
              </a:extLst>
            </p:cNvPr>
            <p:cNvSpPr/>
            <p:nvPr/>
          </p:nvSpPr>
          <p:spPr>
            <a:xfrm>
              <a:off x="6591300" y="761999"/>
              <a:ext cx="5334000" cy="928689"/>
            </a:xfrm>
            <a:prstGeom prst="round2Same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810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3600" b="1" dirty="0"/>
                <a:t>PROVISIONING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F83A38F-25E5-6D26-2536-8683F9039950}"/>
              </a:ext>
            </a:extLst>
          </p:cNvPr>
          <p:cNvGrpSpPr/>
          <p:nvPr/>
        </p:nvGrpSpPr>
        <p:grpSpPr>
          <a:xfrm>
            <a:off x="6294242" y="3981956"/>
            <a:ext cx="5334000" cy="2514601"/>
            <a:chOff x="6591300" y="761999"/>
            <a:chExt cx="5334000" cy="2514601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5A0F9937-DCDA-992D-0606-FABF51EF9E33}"/>
                </a:ext>
              </a:extLst>
            </p:cNvPr>
            <p:cNvSpPr/>
            <p:nvPr/>
          </p:nvSpPr>
          <p:spPr>
            <a:xfrm>
              <a:off x="6591300" y="762000"/>
              <a:ext cx="5334000" cy="2514600"/>
            </a:xfrm>
            <a:prstGeom prst="roundRect">
              <a:avLst/>
            </a:prstGeom>
            <a:ln w="3810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2800" dirty="0"/>
            </a:p>
            <a:p>
              <a:pPr algn="ctr"/>
              <a:endParaRPr lang="en-US" sz="2800" dirty="0"/>
            </a:p>
            <a:p>
              <a:pPr algn="ctr"/>
              <a:r>
                <a:rPr lang="en-US" sz="2400" dirty="0"/>
                <a:t>FUNDAMENTAL FUNCTIONS THAT PROVIDE INDIRECT BENEFITS</a:t>
              </a:r>
              <a:endParaRPr lang="en-US" dirty="0"/>
            </a:p>
            <a:p>
              <a:pPr algn="ctr"/>
              <a:r>
                <a:rPr lang="en-US" dirty="0"/>
                <a:t>habitat for wildlife </a:t>
              </a:r>
              <a:r>
                <a:rPr lang="en-US" dirty="0">
                  <a:sym typeface="Wingdings" panose="05000000000000000000" pitchFamily="2" charset="2"/>
                </a:rPr>
                <a:t> fishing and hunting grounds</a:t>
              </a:r>
              <a:endParaRPr lang="en-US" dirty="0"/>
            </a:p>
          </p:txBody>
        </p:sp>
        <p:sp>
          <p:nvSpPr>
            <p:cNvPr id="14" name="Rectangle: Top Corners Rounded 13">
              <a:extLst>
                <a:ext uri="{FF2B5EF4-FFF2-40B4-BE49-F238E27FC236}">
                  <a16:creationId xmlns:a16="http://schemas.microsoft.com/office/drawing/2014/main" id="{41DF3EAA-8A63-13E0-EE69-A333B01AEAE0}"/>
                </a:ext>
              </a:extLst>
            </p:cNvPr>
            <p:cNvSpPr/>
            <p:nvPr/>
          </p:nvSpPr>
          <p:spPr>
            <a:xfrm>
              <a:off x="6591300" y="761999"/>
              <a:ext cx="5334000" cy="928689"/>
            </a:xfrm>
            <a:prstGeom prst="round2Same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810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3600" b="1" dirty="0"/>
                <a:t>SUPPORTING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58984DE-80B9-F648-4724-5C336CDCD219}"/>
              </a:ext>
            </a:extLst>
          </p:cNvPr>
          <p:cNvGrpSpPr/>
          <p:nvPr/>
        </p:nvGrpSpPr>
        <p:grpSpPr>
          <a:xfrm>
            <a:off x="686616" y="3981956"/>
            <a:ext cx="5334000" cy="2514601"/>
            <a:chOff x="6591300" y="761999"/>
            <a:chExt cx="5334000" cy="2514601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D534A2F6-D673-0D3D-E117-7326B930BBA2}"/>
                </a:ext>
              </a:extLst>
            </p:cNvPr>
            <p:cNvSpPr/>
            <p:nvPr/>
          </p:nvSpPr>
          <p:spPr>
            <a:xfrm>
              <a:off x="6591300" y="762000"/>
              <a:ext cx="5334000" cy="2514600"/>
            </a:xfrm>
            <a:prstGeom prst="roundRect">
              <a:avLst/>
            </a:prstGeom>
            <a:ln w="3810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2800" dirty="0"/>
            </a:p>
            <a:p>
              <a:pPr algn="ctr"/>
              <a:endParaRPr lang="en-US" sz="2800" dirty="0"/>
            </a:p>
            <a:p>
              <a:pPr algn="ctr"/>
              <a:r>
                <a:rPr lang="en-US" sz="2400" dirty="0"/>
                <a:t>SPIRITUAL, RECREATIONAL, INTELLECTUAL BENEFITS</a:t>
              </a:r>
            </a:p>
            <a:p>
              <a:pPr algn="ctr"/>
              <a:r>
                <a:rPr lang="en-US" dirty="0"/>
                <a:t>fishing, diving, hiking, art, spirituality</a:t>
              </a:r>
            </a:p>
          </p:txBody>
        </p:sp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5A479F44-40CD-F260-0702-E1783AB173BE}"/>
                </a:ext>
              </a:extLst>
            </p:cNvPr>
            <p:cNvSpPr/>
            <p:nvPr/>
          </p:nvSpPr>
          <p:spPr>
            <a:xfrm>
              <a:off x="6591300" y="761999"/>
              <a:ext cx="5334000" cy="928689"/>
            </a:xfrm>
            <a:prstGeom prst="round2Same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810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3600" b="1" dirty="0"/>
                <a:t>CULTURAL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97730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A green planet with white text&#10;&#10;AI-generated content may be incorrect.">
            <a:extLst>
              <a:ext uri="{FF2B5EF4-FFF2-40B4-BE49-F238E27FC236}">
                <a16:creationId xmlns:a16="http://schemas.microsoft.com/office/drawing/2014/main" id="{25B349F8-D861-D497-291B-3398DF4AAD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984" y="-177338"/>
            <a:ext cx="6386031" cy="6386031"/>
          </a:xfrm>
          <a:prstGeom prst="rect">
            <a:avLst/>
          </a:prstGeom>
        </p:spPr>
      </p:pic>
      <p:pic>
        <p:nvPicPr>
          <p:cNvPr id="23" name="Picture 22" descr="A close-up of a black background&#10;&#10;AI-generated content may be incorrect.">
            <a:extLst>
              <a:ext uri="{FF2B5EF4-FFF2-40B4-BE49-F238E27FC236}">
                <a16:creationId xmlns:a16="http://schemas.microsoft.com/office/drawing/2014/main" id="{72112303-7DC2-EC74-FA08-E771F5AD4A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984" y="-177338"/>
            <a:ext cx="6386031" cy="6386031"/>
          </a:xfrm>
          <a:prstGeom prst="rect">
            <a:avLst/>
          </a:prstGeom>
        </p:spPr>
      </p:pic>
      <p:pic>
        <p:nvPicPr>
          <p:cNvPr id="25" name="Picture 24" descr="A close-up of a circular object&#10;&#10;AI-generated content may be incorrect.">
            <a:extLst>
              <a:ext uri="{FF2B5EF4-FFF2-40B4-BE49-F238E27FC236}">
                <a16:creationId xmlns:a16="http://schemas.microsoft.com/office/drawing/2014/main" id="{2FF91DF5-C57B-B139-4E56-8881C063F1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984" y="-177338"/>
            <a:ext cx="6386031" cy="6386031"/>
          </a:xfrm>
          <a:prstGeom prst="rect">
            <a:avLst/>
          </a:prstGeom>
        </p:spPr>
      </p:pic>
      <p:pic>
        <p:nvPicPr>
          <p:cNvPr id="27" name="Picture 26" descr="A close up of a cd&#10;&#10;AI-generated content may be incorrect.">
            <a:extLst>
              <a:ext uri="{FF2B5EF4-FFF2-40B4-BE49-F238E27FC236}">
                <a16:creationId xmlns:a16="http://schemas.microsoft.com/office/drawing/2014/main" id="{AFBA394D-F21B-3F07-849A-AAEFCF7FC0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984" y="-177338"/>
            <a:ext cx="6386031" cy="6386031"/>
          </a:xfrm>
          <a:prstGeom prst="rect">
            <a:avLst/>
          </a:prstGeom>
        </p:spPr>
      </p:pic>
      <p:pic>
        <p:nvPicPr>
          <p:cNvPr id="29" name="Picture 28" descr="A turtle and sea life with a black background&#10;&#10;AI-generated content may be incorrect.">
            <a:extLst>
              <a:ext uri="{FF2B5EF4-FFF2-40B4-BE49-F238E27FC236}">
                <a16:creationId xmlns:a16="http://schemas.microsoft.com/office/drawing/2014/main" id="{A16B7A91-FE2A-1858-4608-6D532D44512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984" y="-177338"/>
            <a:ext cx="6386031" cy="6386031"/>
          </a:xfrm>
          <a:prstGeom prst="rect">
            <a:avLst/>
          </a:prstGeom>
        </p:spPr>
      </p:pic>
      <p:sp>
        <p:nvSpPr>
          <p:cNvPr id="30" name="Oval 29">
            <a:extLst>
              <a:ext uri="{FF2B5EF4-FFF2-40B4-BE49-F238E27FC236}">
                <a16:creationId xmlns:a16="http://schemas.microsoft.com/office/drawing/2014/main" id="{74C2201C-F3A5-BE3A-81B7-220D0EBF2D5F}"/>
              </a:ext>
            </a:extLst>
          </p:cNvPr>
          <p:cNvSpPr/>
          <p:nvPr/>
        </p:nvSpPr>
        <p:spPr>
          <a:xfrm rot="2988091">
            <a:off x="6530713" y="151680"/>
            <a:ext cx="1898070" cy="3233313"/>
          </a:xfrm>
          <a:prstGeom prst="ellipse">
            <a:avLst/>
          </a:prstGeom>
          <a:noFill/>
          <a:ln w="76200">
            <a:solidFill>
              <a:srgbClr val="FFC000"/>
            </a:solidFill>
            <a:extLst>
              <a:ext uri="{C807C97D-BFC1-408E-A445-0C87EB9F89A2}">
                <ask:lineSketchStyleProps xmlns:ask="http://schemas.microsoft.com/office/drawing/2018/sketchyshapes" sd="4036532127">
                  <a:custGeom>
                    <a:avLst/>
                    <a:gdLst>
                      <a:gd name="connsiteX0" fmla="*/ 0 w 2038350"/>
                      <a:gd name="connsiteY0" fmla="*/ 1763626 h 3527251"/>
                      <a:gd name="connsiteX1" fmla="*/ 1019175 w 2038350"/>
                      <a:gd name="connsiteY1" fmla="*/ 0 h 3527251"/>
                      <a:gd name="connsiteX2" fmla="*/ 2038350 w 2038350"/>
                      <a:gd name="connsiteY2" fmla="*/ 1763626 h 3527251"/>
                      <a:gd name="connsiteX3" fmla="*/ 1019175 w 2038350"/>
                      <a:gd name="connsiteY3" fmla="*/ 3527252 h 3527251"/>
                      <a:gd name="connsiteX4" fmla="*/ 0 w 2038350"/>
                      <a:gd name="connsiteY4" fmla="*/ 1763626 h 352725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038350" h="3527251" extrusionOk="0">
                        <a:moveTo>
                          <a:pt x="0" y="1763626"/>
                        </a:moveTo>
                        <a:cubicBezTo>
                          <a:pt x="-12734" y="781529"/>
                          <a:pt x="450798" y="53214"/>
                          <a:pt x="1019175" y="0"/>
                        </a:cubicBezTo>
                        <a:cubicBezTo>
                          <a:pt x="1561855" y="179064"/>
                          <a:pt x="2037485" y="691234"/>
                          <a:pt x="2038350" y="1763626"/>
                        </a:cubicBezTo>
                        <a:cubicBezTo>
                          <a:pt x="2013667" y="2783766"/>
                          <a:pt x="1534640" y="3534040"/>
                          <a:pt x="1019175" y="3527252"/>
                        </a:cubicBezTo>
                        <a:cubicBezTo>
                          <a:pt x="584246" y="3427418"/>
                          <a:pt x="118720" y="2642559"/>
                          <a:pt x="0" y="1763626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  <a:effectLst>
            <a:glow rad="228600">
              <a:schemeClr val="accent2">
                <a:satMod val="175000"/>
                <a:alpha val="7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A8F13D3-B116-F3A1-0ED1-51FBB3D70AB9}"/>
              </a:ext>
            </a:extLst>
          </p:cNvPr>
          <p:cNvSpPr txBox="1"/>
          <p:nvPr/>
        </p:nvSpPr>
        <p:spPr>
          <a:xfrm>
            <a:off x="548565" y="5973456"/>
            <a:ext cx="1810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DID YOU</a:t>
            </a:r>
            <a:br>
              <a:rPr lang="en-US" b="1" dirty="0"/>
            </a:br>
            <a:r>
              <a:rPr lang="en-US" b="1" dirty="0"/>
              <a:t>KNOW?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8BF7D3-6A84-00B5-E467-0E5A52AC6F24}"/>
              </a:ext>
            </a:extLst>
          </p:cNvPr>
          <p:cNvSpPr txBox="1"/>
          <p:nvPr/>
        </p:nvSpPr>
        <p:spPr>
          <a:xfrm>
            <a:off x="1948036" y="5973457"/>
            <a:ext cx="9354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Seagrass was used as a style of building insulation called “Cabot’s Quilt” around North America in the 1900s. It was prized for its rot- and fire-resistant nature.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78E057-9D5E-A864-045E-0B1E0AF99548}"/>
              </a:ext>
            </a:extLst>
          </p:cNvPr>
          <p:cNvSpPr txBox="1"/>
          <p:nvPr/>
        </p:nvSpPr>
        <p:spPr>
          <a:xfrm>
            <a:off x="1948034" y="5973456"/>
            <a:ext cx="9354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Aleut peoples of Alaska + Russia as well as other indigenous peoples of American would weave seagrass into baskets decorated with wool thread.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54FC9E-CAD4-BAE0-7829-2F78CE5E22A8}"/>
              </a:ext>
            </a:extLst>
          </p:cNvPr>
          <p:cNvSpPr txBox="1"/>
          <p:nvPr/>
        </p:nvSpPr>
        <p:spPr>
          <a:xfrm>
            <a:off x="1948036" y="5973456"/>
            <a:ext cx="93543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Seagrasses have been shown to filter pollutants out of the water column. They even filter viruses detrimental to the health of humans and corals!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8CFD7C7-285C-04AB-B40C-9F4A6EC015ED}"/>
              </a:ext>
            </a:extLst>
          </p:cNvPr>
          <p:cNvSpPr txBox="1"/>
          <p:nvPr/>
        </p:nvSpPr>
        <p:spPr>
          <a:xfrm>
            <a:off x="1948034" y="5973456"/>
            <a:ext cx="96583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Several endangered species worldwide including turtles, manatees, and dugongs rely on seagrass meadows as a major source of food. They return to their favorite meadows repeatedly!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B39FB59-3048-ED13-78F5-3F6B59FBF5B7}"/>
              </a:ext>
            </a:extLst>
          </p:cNvPr>
          <p:cNvSpPr txBox="1"/>
          <p:nvPr/>
        </p:nvSpPr>
        <p:spPr>
          <a:xfrm>
            <a:off x="1418840" y="6065788"/>
            <a:ext cx="9354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But today, we will only discuss one of these further…</a:t>
            </a:r>
          </a:p>
        </p:txBody>
      </p:sp>
    </p:spTree>
    <p:extLst>
      <p:ext uri="{BB962C8B-B14F-4D97-AF65-F5344CB8AC3E}">
        <p14:creationId xmlns:p14="http://schemas.microsoft.com/office/powerpoint/2010/main" val="215548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" grpId="0"/>
      <p:bldP spid="2" grpId="1"/>
      <p:bldP spid="3" grpId="0"/>
      <p:bldP spid="3" grpId="1"/>
      <p:bldP spid="5" grpId="0"/>
      <p:bldP spid="5" grpId="1"/>
      <p:bldP spid="6" grpId="0"/>
      <p:bldP spid="6" grpId="1"/>
      <p:bldP spid="7" grpId="0"/>
      <p:bldP spid="7" grpId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F48C42-8A2B-5FC9-57EC-E98BB99558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5CA34-FF03-9BB1-B49A-9421D8981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US" b="1" dirty="0"/>
              <a:t>VIRGINIA SEAGRASSES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41FC86F-9C55-A4EC-1D6D-F2257219856E}"/>
              </a:ext>
            </a:extLst>
          </p:cNvPr>
          <p:cNvGrpSpPr/>
          <p:nvPr/>
        </p:nvGrpSpPr>
        <p:grpSpPr>
          <a:xfrm>
            <a:off x="686616" y="1113905"/>
            <a:ext cx="5334000" cy="5359083"/>
            <a:chOff x="686616" y="1113905"/>
            <a:chExt cx="5334000" cy="5359083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DDE221F5-D3A7-39C5-2F5A-10384E9418A0}"/>
                </a:ext>
              </a:extLst>
            </p:cNvPr>
            <p:cNvGrpSpPr/>
            <p:nvPr/>
          </p:nvGrpSpPr>
          <p:grpSpPr>
            <a:xfrm>
              <a:off x="686616" y="1113905"/>
              <a:ext cx="5334000" cy="5359083"/>
              <a:chOff x="6591300" y="762000"/>
              <a:chExt cx="5334000" cy="5213449"/>
            </a:xfrm>
          </p:grpSpPr>
          <p:sp>
            <p:nvSpPr>
              <p:cNvPr id="8" name="Rectangle: Top Corners Rounded 7">
                <a:extLst>
                  <a:ext uri="{FF2B5EF4-FFF2-40B4-BE49-F238E27FC236}">
                    <a16:creationId xmlns:a16="http://schemas.microsoft.com/office/drawing/2014/main" id="{9F29F304-C12C-6DA7-3414-2A685E8AB8B8}"/>
                  </a:ext>
                </a:extLst>
              </p:cNvPr>
              <p:cNvSpPr/>
              <p:nvPr/>
            </p:nvSpPr>
            <p:spPr>
              <a:xfrm>
                <a:off x="6591300" y="762000"/>
                <a:ext cx="5334000" cy="4150558"/>
              </a:xfrm>
              <a:prstGeom prst="round2SameRect">
                <a:avLst/>
              </a:prstGeom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3810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" name="Rectangle: Top Corners Rounded 8">
                <a:extLst>
                  <a:ext uri="{FF2B5EF4-FFF2-40B4-BE49-F238E27FC236}">
                    <a16:creationId xmlns:a16="http://schemas.microsoft.com/office/drawing/2014/main" id="{2A8FD40B-D570-A540-3437-62166CD049E4}"/>
                  </a:ext>
                </a:extLst>
              </p:cNvPr>
              <p:cNvSpPr/>
              <p:nvPr/>
            </p:nvSpPr>
            <p:spPr>
              <a:xfrm rot="10800000">
                <a:off x="6591300" y="4912557"/>
                <a:ext cx="5334000" cy="1062892"/>
              </a:xfrm>
              <a:prstGeom prst="round2Same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 w="3810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2400" b="1" i="1" dirty="0"/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11739C2-E588-0DB7-B414-AE1DB5D42442}"/>
                </a:ext>
              </a:extLst>
            </p:cNvPr>
            <p:cNvSpPr txBox="1"/>
            <p:nvPr/>
          </p:nvSpPr>
          <p:spPr>
            <a:xfrm>
              <a:off x="1679171" y="5410096"/>
              <a:ext cx="314221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/>
                <a:t>EELGRASS</a:t>
              </a:r>
            </a:p>
            <a:p>
              <a:pPr algn="ctr"/>
              <a:r>
                <a:rPr lang="en-US" sz="2400" b="1" i="1" dirty="0"/>
                <a:t>Zostera marina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B9F6E90-9C7C-4196-7196-E3D76A9658F3}"/>
              </a:ext>
            </a:extLst>
          </p:cNvPr>
          <p:cNvGrpSpPr/>
          <p:nvPr/>
        </p:nvGrpSpPr>
        <p:grpSpPr>
          <a:xfrm>
            <a:off x="6171386" y="1113906"/>
            <a:ext cx="5334000" cy="5359083"/>
            <a:chOff x="686616" y="1113905"/>
            <a:chExt cx="5334000" cy="5359083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7BE191EB-C101-DBEC-D5E7-274F5243045B}"/>
                </a:ext>
              </a:extLst>
            </p:cNvPr>
            <p:cNvGrpSpPr/>
            <p:nvPr/>
          </p:nvGrpSpPr>
          <p:grpSpPr>
            <a:xfrm>
              <a:off x="686616" y="1113905"/>
              <a:ext cx="5334000" cy="5359083"/>
              <a:chOff x="6591300" y="762000"/>
              <a:chExt cx="5334000" cy="5213449"/>
            </a:xfrm>
          </p:grpSpPr>
          <p:sp>
            <p:nvSpPr>
              <p:cNvPr id="18" name="Rectangle: Top Corners Rounded 17">
                <a:extLst>
                  <a:ext uri="{FF2B5EF4-FFF2-40B4-BE49-F238E27FC236}">
                    <a16:creationId xmlns:a16="http://schemas.microsoft.com/office/drawing/2014/main" id="{08EC99A5-4F0B-AF01-34B7-2E793A709434}"/>
                  </a:ext>
                </a:extLst>
              </p:cNvPr>
              <p:cNvSpPr/>
              <p:nvPr/>
            </p:nvSpPr>
            <p:spPr>
              <a:xfrm>
                <a:off x="6591300" y="762000"/>
                <a:ext cx="5334000" cy="4225387"/>
              </a:xfrm>
              <a:prstGeom prst="round2SameRect">
                <a:avLst/>
              </a:pr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3810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Rectangle: Top Corners Rounded 18">
                <a:extLst>
                  <a:ext uri="{FF2B5EF4-FFF2-40B4-BE49-F238E27FC236}">
                    <a16:creationId xmlns:a16="http://schemas.microsoft.com/office/drawing/2014/main" id="{9A08A50F-E197-E9C1-5F03-5C571BF400AC}"/>
                  </a:ext>
                </a:extLst>
              </p:cNvPr>
              <p:cNvSpPr/>
              <p:nvPr/>
            </p:nvSpPr>
            <p:spPr>
              <a:xfrm rot="10800000">
                <a:off x="6591300" y="4912557"/>
                <a:ext cx="5334000" cy="1062892"/>
              </a:xfrm>
              <a:prstGeom prst="round2Same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 w="3810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2400" b="1" i="1" dirty="0"/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5FFC339-504F-F799-3A3B-59914D771B88}"/>
                </a:ext>
              </a:extLst>
            </p:cNvPr>
            <p:cNvSpPr txBox="1"/>
            <p:nvPr/>
          </p:nvSpPr>
          <p:spPr>
            <a:xfrm>
              <a:off x="1384314" y="5427634"/>
              <a:ext cx="393860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/>
                <a:t>WIDGEON GRASS</a:t>
              </a:r>
            </a:p>
            <a:p>
              <a:pPr algn="ctr"/>
              <a:r>
                <a:rPr lang="en-US" sz="2400" b="1" i="1" dirty="0"/>
                <a:t>Ruppia maritima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671764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45C039-3792-36D9-A7C5-1D8BFE5878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92526B-8505-9654-9621-ADB9D9C61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US" b="1" dirty="0"/>
              <a:t>VIRGINIA SEAGRASSES</a:t>
            </a:r>
          </a:p>
        </p:txBody>
      </p:sp>
      <p:sp>
        <p:nvSpPr>
          <p:cNvPr id="8" name="Rectangle: Top Corners Rounded 7">
            <a:extLst>
              <a:ext uri="{FF2B5EF4-FFF2-40B4-BE49-F238E27FC236}">
                <a16:creationId xmlns:a16="http://schemas.microsoft.com/office/drawing/2014/main" id="{38ECEFF5-D869-65E4-D3F3-90614DEC6F64}"/>
              </a:ext>
            </a:extLst>
          </p:cNvPr>
          <p:cNvSpPr/>
          <p:nvPr/>
        </p:nvSpPr>
        <p:spPr>
          <a:xfrm>
            <a:off x="686616" y="1113905"/>
            <a:ext cx="5334000" cy="4266501"/>
          </a:xfrm>
          <a:prstGeom prst="round2Same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40C71E6D-41E7-CA13-129D-134917F5A782}"/>
              </a:ext>
            </a:extLst>
          </p:cNvPr>
          <p:cNvSpPr/>
          <p:nvPr/>
        </p:nvSpPr>
        <p:spPr>
          <a:xfrm rot="10800000">
            <a:off x="686616" y="5380405"/>
            <a:ext cx="5334000" cy="1092583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b="1" i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76FA12-2365-5C68-CB8C-0C008128EF7A}"/>
              </a:ext>
            </a:extLst>
          </p:cNvPr>
          <p:cNvSpPr txBox="1"/>
          <p:nvPr/>
        </p:nvSpPr>
        <p:spPr>
          <a:xfrm>
            <a:off x="1679171" y="5410096"/>
            <a:ext cx="31422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EELGRASS</a:t>
            </a:r>
          </a:p>
          <a:p>
            <a:pPr algn="ctr"/>
            <a:r>
              <a:rPr lang="en-US" sz="2400" b="1" i="1" dirty="0"/>
              <a:t>Zostera marina</a:t>
            </a:r>
          </a:p>
        </p:txBody>
      </p:sp>
      <p:sp>
        <p:nvSpPr>
          <p:cNvPr id="18" name="Rectangle: Top Corners Rounded 17">
            <a:extLst>
              <a:ext uri="{FF2B5EF4-FFF2-40B4-BE49-F238E27FC236}">
                <a16:creationId xmlns:a16="http://schemas.microsoft.com/office/drawing/2014/main" id="{69E8123C-ECE8-5267-763F-8AE68FD68080}"/>
              </a:ext>
            </a:extLst>
          </p:cNvPr>
          <p:cNvSpPr/>
          <p:nvPr/>
        </p:nvSpPr>
        <p:spPr>
          <a:xfrm>
            <a:off x="6171386" y="1113906"/>
            <a:ext cx="5334000" cy="4343420"/>
          </a:xfrm>
          <a:prstGeom prst="round2SameRect">
            <a:avLst/>
          </a:prstGeom>
          <a:blipFill dpi="0"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  <a14:imgEffect>
                        <a14:colorTemperature colorTemp="5900"/>
                      </a14:imgEffect>
                      <a14:imgEffect>
                        <a14:saturation sat="2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: Top Corners Rounded 18">
            <a:extLst>
              <a:ext uri="{FF2B5EF4-FFF2-40B4-BE49-F238E27FC236}">
                <a16:creationId xmlns:a16="http://schemas.microsoft.com/office/drawing/2014/main" id="{55B60731-3562-619B-52A1-321CD5EC8F73}"/>
              </a:ext>
            </a:extLst>
          </p:cNvPr>
          <p:cNvSpPr/>
          <p:nvPr/>
        </p:nvSpPr>
        <p:spPr>
          <a:xfrm rot="10800000">
            <a:off x="6171386" y="5380406"/>
            <a:ext cx="5334000" cy="1092583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b="1" i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E9B1116-9EEB-EF2E-5560-224B3F676093}"/>
              </a:ext>
            </a:extLst>
          </p:cNvPr>
          <p:cNvSpPr txBox="1"/>
          <p:nvPr/>
        </p:nvSpPr>
        <p:spPr>
          <a:xfrm>
            <a:off x="6869084" y="5427635"/>
            <a:ext cx="39386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WIDGEON GRASS</a:t>
            </a:r>
          </a:p>
          <a:p>
            <a:pPr algn="ctr"/>
            <a:r>
              <a:rPr lang="en-US" sz="2400" b="1" i="1" dirty="0"/>
              <a:t>Ruppia maritima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0444A9-F96A-8F90-213E-C68C87FF136B}"/>
              </a:ext>
            </a:extLst>
          </p:cNvPr>
          <p:cNvSpPr txBox="1"/>
          <p:nvPr/>
        </p:nvSpPr>
        <p:spPr>
          <a:xfrm>
            <a:off x="1080655" y="1463040"/>
            <a:ext cx="4555374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Arctic Circle to </a:t>
            </a:r>
            <a:br>
              <a:rPr lang="en-US" sz="3200" dirty="0"/>
            </a:br>
            <a:r>
              <a:rPr lang="en-US" sz="3200" dirty="0"/>
              <a:t>North Carolina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Heat-sensitive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Declining in the Chesapeake Bay due to year-round warmer waters and </a:t>
            </a:r>
            <a:r>
              <a:rPr lang="en-US" sz="3100" dirty="0"/>
              <a:t>brief but intense heatwaves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FB4B90-B6DA-DA1D-2DBA-639BED28F880}"/>
              </a:ext>
            </a:extLst>
          </p:cNvPr>
          <p:cNvSpPr txBox="1"/>
          <p:nvPr/>
        </p:nvSpPr>
        <p:spPr>
          <a:xfrm>
            <a:off x="6567055" y="1463040"/>
            <a:ext cx="455537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Worldwide distribution (</a:t>
            </a:r>
            <a:r>
              <a:rPr lang="en-US" sz="3200" i="1" dirty="0"/>
              <a:t>cosmopolitan</a:t>
            </a:r>
            <a:r>
              <a:rPr lang="en-US" sz="3200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Adaptable to many environmental conditions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Not filling in the gaps left behind by eelgrass</a:t>
            </a:r>
          </a:p>
        </p:txBody>
      </p:sp>
      <p:sp>
        <p:nvSpPr>
          <p:cNvPr id="5" name="Rectangle: Top Corners Rounded 4">
            <a:extLst>
              <a:ext uri="{FF2B5EF4-FFF2-40B4-BE49-F238E27FC236}">
                <a16:creationId xmlns:a16="http://schemas.microsoft.com/office/drawing/2014/main" id="{446C361C-F3FF-4D40-4DC1-6C9BE60A8B38}"/>
              </a:ext>
            </a:extLst>
          </p:cNvPr>
          <p:cNvSpPr/>
          <p:nvPr/>
        </p:nvSpPr>
        <p:spPr>
          <a:xfrm>
            <a:off x="693543" y="1099061"/>
            <a:ext cx="10818768" cy="4266499"/>
          </a:xfrm>
          <a:prstGeom prst="round2Same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0BB5C56-A56B-D228-4C0A-B3868FB83A2A}"/>
              </a:ext>
            </a:extLst>
          </p:cNvPr>
          <p:cNvSpPr txBox="1"/>
          <p:nvPr/>
        </p:nvSpPr>
        <p:spPr>
          <a:xfrm>
            <a:off x="686616" y="1119408"/>
            <a:ext cx="1081876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TODAY’S QUESTION:</a:t>
            </a:r>
          </a:p>
          <a:p>
            <a:pPr algn="ctr"/>
            <a:r>
              <a:rPr lang="en-US" sz="2400" dirty="0"/>
              <a:t>If eelgrass is declining due to rising water temperatures</a:t>
            </a:r>
            <a:br>
              <a:rPr lang="en-US" sz="2400" dirty="0"/>
            </a:br>
            <a:r>
              <a:rPr lang="en-US" sz="2400" dirty="0"/>
              <a:t>and widgeon grass is not filling the gaps…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Will we lose more of our shorelines to erosion?</a:t>
            </a:r>
          </a:p>
          <a:p>
            <a:pPr algn="ctr"/>
            <a:r>
              <a:rPr lang="en-US" sz="2400" dirty="0"/>
              <a:t>What happens if we can increase the heat tolerance of eelgrass?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We will experiment with 3 meadows </a:t>
            </a:r>
            <a:br>
              <a:rPr lang="en-US" sz="2400" dirty="0"/>
            </a:br>
            <a:r>
              <a:rPr lang="en-US" sz="2400" dirty="0"/>
              <a:t>of varying heat tolerance to find out!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But first, let’s learn a little more about thermal resilience + seagrass...</a:t>
            </a:r>
          </a:p>
        </p:txBody>
      </p:sp>
    </p:spTree>
    <p:extLst>
      <p:ext uri="{BB962C8B-B14F-4D97-AF65-F5344CB8AC3E}">
        <p14:creationId xmlns:p14="http://schemas.microsoft.com/office/powerpoint/2010/main" val="3878384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6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8" grpId="0" animBg="1"/>
      <p:bldP spid="3" grpId="0" build="p"/>
      <p:bldP spid="4" grpId="0" build="p"/>
      <p:bldP spid="5" grpId="0" uiExpand="1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257EAD-FE93-EF8D-0984-FA95670489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27C40C-F8B9-FB24-2D70-568961B10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US" b="1" dirty="0"/>
              <a:t>INTRODUCTORY QUESTIONS</a:t>
            </a:r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57BF4B4E-3E8A-689F-E689-5C53F1CF20CF}"/>
              </a:ext>
            </a:extLst>
          </p:cNvPr>
          <p:cNvSpPr/>
          <p:nvPr/>
        </p:nvSpPr>
        <p:spPr>
          <a:xfrm rot="10800000">
            <a:off x="686616" y="5380405"/>
            <a:ext cx="5334000" cy="1092583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b="1" i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BB68C4-CA72-34F7-4A73-421D6FA7E00D}"/>
              </a:ext>
            </a:extLst>
          </p:cNvPr>
          <p:cNvSpPr txBox="1"/>
          <p:nvPr/>
        </p:nvSpPr>
        <p:spPr>
          <a:xfrm>
            <a:off x="1679171" y="5410096"/>
            <a:ext cx="31422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EELGRASS</a:t>
            </a:r>
          </a:p>
          <a:p>
            <a:pPr algn="ctr"/>
            <a:r>
              <a:rPr lang="en-US" sz="2400" b="1" i="1" dirty="0"/>
              <a:t>Zostera marina</a:t>
            </a:r>
          </a:p>
        </p:txBody>
      </p:sp>
      <p:sp>
        <p:nvSpPr>
          <p:cNvPr id="19" name="Rectangle: Top Corners Rounded 18">
            <a:extLst>
              <a:ext uri="{FF2B5EF4-FFF2-40B4-BE49-F238E27FC236}">
                <a16:creationId xmlns:a16="http://schemas.microsoft.com/office/drawing/2014/main" id="{79BE9DB6-E8A9-95EC-2D4B-8F37E0113E04}"/>
              </a:ext>
            </a:extLst>
          </p:cNvPr>
          <p:cNvSpPr/>
          <p:nvPr/>
        </p:nvSpPr>
        <p:spPr>
          <a:xfrm rot="10800000">
            <a:off x="6171386" y="5380406"/>
            <a:ext cx="5334000" cy="1092583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b="1" i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6E75A0A-A073-488A-8763-497772C44988}"/>
              </a:ext>
            </a:extLst>
          </p:cNvPr>
          <p:cNvSpPr txBox="1"/>
          <p:nvPr/>
        </p:nvSpPr>
        <p:spPr>
          <a:xfrm>
            <a:off x="6869084" y="5427635"/>
            <a:ext cx="39386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WIDGEON GRASS</a:t>
            </a:r>
          </a:p>
          <a:p>
            <a:pPr algn="ctr"/>
            <a:r>
              <a:rPr lang="en-US" sz="2400" b="1" i="1" dirty="0"/>
              <a:t>Ruppia maritima</a:t>
            </a:r>
          </a:p>
        </p:txBody>
      </p:sp>
      <p:sp>
        <p:nvSpPr>
          <p:cNvPr id="5" name="Rectangle: Top Corners Rounded 4">
            <a:extLst>
              <a:ext uri="{FF2B5EF4-FFF2-40B4-BE49-F238E27FC236}">
                <a16:creationId xmlns:a16="http://schemas.microsoft.com/office/drawing/2014/main" id="{212AE53B-7441-8211-023D-F2D5D01329E5}"/>
              </a:ext>
            </a:extLst>
          </p:cNvPr>
          <p:cNvSpPr/>
          <p:nvPr/>
        </p:nvSpPr>
        <p:spPr>
          <a:xfrm>
            <a:off x="686618" y="1084214"/>
            <a:ext cx="10818768" cy="4266499"/>
          </a:xfrm>
          <a:prstGeom prst="round2Same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31C0F6-5892-CA1F-5587-51828926E72D}"/>
              </a:ext>
            </a:extLst>
          </p:cNvPr>
          <p:cNvSpPr txBox="1"/>
          <p:nvPr/>
        </p:nvSpPr>
        <p:spPr>
          <a:xfrm>
            <a:off x="762002" y="1084214"/>
            <a:ext cx="10818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 Imagine a marathon…</a:t>
            </a:r>
          </a:p>
          <a:p>
            <a:pPr algn="ctr"/>
            <a:endParaRPr lang="en-US" sz="2800" b="1" dirty="0"/>
          </a:p>
          <a:p>
            <a:r>
              <a:rPr lang="en-US" sz="2800" dirty="0"/>
              <a:t>Runner A is from Minnesota, the “Icebox of the Nation.”</a:t>
            </a:r>
          </a:p>
          <a:p>
            <a:r>
              <a:rPr lang="en-US" sz="2800" dirty="0"/>
              <a:t>Runner B is from Florida, which sees subtropical heat year-round.</a:t>
            </a:r>
          </a:p>
          <a:p>
            <a:endParaRPr lang="en-US" sz="2800" dirty="0"/>
          </a:p>
          <a:p>
            <a:r>
              <a:rPr lang="en-US" sz="2800" dirty="0"/>
              <a:t>At a marathon in Arizona, a state that sees year-round dry heat, </a:t>
            </a:r>
            <a:br>
              <a:rPr lang="en-US" sz="2800" dirty="0"/>
            </a:br>
            <a:r>
              <a:rPr lang="en-US" sz="2800" dirty="0"/>
              <a:t>which runner is more likely to perform well in the race, A or B? Why?</a:t>
            </a:r>
          </a:p>
          <a:p>
            <a:endParaRPr lang="en-US" sz="2800" dirty="0"/>
          </a:p>
          <a:p>
            <a:r>
              <a:rPr lang="en-US" sz="2800" b="1" dirty="0"/>
              <a:t>Keeping this marathon idea in mind with why heat matters…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95846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7707DB-D229-C5FA-CAFE-E96CE786DD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1DC6F-9185-0984-FA81-B6E60B4401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US" b="1" dirty="0"/>
              <a:t>INTRODUCTORY QUESTIONS</a:t>
            </a:r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5A69192-A5BF-2D1A-A187-F739B5CD2886}"/>
              </a:ext>
            </a:extLst>
          </p:cNvPr>
          <p:cNvSpPr/>
          <p:nvPr/>
        </p:nvSpPr>
        <p:spPr>
          <a:xfrm rot="10800000">
            <a:off x="686616" y="5380405"/>
            <a:ext cx="5334000" cy="1092583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b="1" i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3CE6955-016F-FE6A-6EA6-38B9DC27C445}"/>
              </a:ext>
            </a:extLst>
          </p:cNvPr>
          <p:cNvSpPr txBox="1"/>
          <p:nvPr/>
        </p:nvSpPr>
        <p:spPr>
          <a:xfrm>
            <a:off x="1679171" y="5410096"/>
            <a:ext cx="31422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EELGRASS</a:t>
            </a:r>
          </a:p>
          <a:p>
            <a:pPr algn="ctr"/>
            <a:r>
              <a:rPr lang="en-US" sz="2400" b="1" i="1" dirty="0"/>
              <a:t>Zostera marina</a:t>
            </a:r>
          </a:p>
        </p:txBody>
      </p:sp>
      <p:sp>
        <p:nvSpPr>
          <p:cNvPr id="19" name="Rectangle: Top Corners Rounded 18">
            <a:extLst>
              <a:ext uri="{FF2B5EF4-FFF2-40B4-BE49-F238E27FC236}">
                <a16:creationId xmlns:a16="http://schemas.microsoft.com/office/drawing/2014/main" id="{34701780-3FF4-F519-096E-F0745BCE1364}"/>
              </a:ext>
            </a:extLst>
          </p:cNvPr>
          <p:cNvSpPr/>
          <p:nvPr/>
        </p:nvSpPr>
        <p:spPr>
          <a:xfrm rot="10800000">
            <a:off x="6171386" y="5380406"/>
            <a:ext cx="5334000" cy="1092583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b="1" i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454B931-E8B2-E4E5-86F9-774750451599}"/>
              </a:ext>
            </a:extLst>
          </p:cNvPr>
          <p:cNvSpPr txBox="1"/>
          <p:nvPr/>
        </p:nvSpPr>
        <p:spPr>
          <a:xfrm>
            <a:off x="6869084" y="5427635"/>
            <a:ext cx="39386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WIDGEON GRASS</a:t>
            </a:r>
          </a:p>
          <a:p>
            <a:pPr algn="ctr"/>
            <a:r>
              <a:rPr lang="en-US" sz="2400" b="1" i="1" dirty="0"/>
              <a:t>Ruppia maritima</a:t>
            </a:r>
          </a:p>
        </p:txBody>
      </p:sp>
      <p:sp>
        <p:nvSpPr>
          <p:cNvPr id="5" name="Rectangle: Top Corners Rounded 4">
            <a:extLst>
              <a:ext uri="{FF2B5EF4-FFF2-40B4-BE49-F238E27FC236}">
                <a16:creationId xmlns:a16="http://schemas.microsoft.com/office/drawing/2014/main" id="{F30967FC-E8D4-74CC-CED6-A14BAFE41F53}"/>
              </a:ext>
            </a:extLst>
          </p:cNvPr>
          <p:cNvSpPr/>
          <p:nvPr/>
        </p:nvSpPr>
        <p:spPr>
          <a:xfrm>
            <a:off x="686618" y="1084214"/>
            <a:ext cx="10818768" cy="4266499"/>
          </a:xfrm>
          <a:prstGeom prst="round2Same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EB5D51-3082-422E-069A-138E3C455A29}"/>
              </a:ext>
            </a:extLst>
          </p:cNvPr>
          <p:cNvSpPr txBox="1"/>
          <p:nvPr/>
        </p:nvSpPr>
        <p:spPr>
          <a:xfrm>
            <a:off x="686616" y="1113905"/>
            <a:ext cx="10818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Imagine two sandy beaches here in Virginia…</a:t>
            </a:r>
          </a:p>
          <a:p>
            <a:endParaRPr lang="en-US" sz="2800" dirty="0"/>
          </a:p>
          <a:p>
            <a:r>
              <a:rPr lang="en-US" sz="2800" dirty="0"/>
              <a:t>Each beach has a large seagrass habitat close to the shoreline.</a:t>
            </a:r>
          </a:p>
          <a:p>
            <a:r>
              <a:rPr lang="en-US" sz="2800" dirty="0"/>
              <a:t>Beach A’s habitat is mostly eelgrass, our heat-sensitive species.</a:t>
            </a:r>
          </a:p>
          <a:p>
            <a:r>
              <a:rPr lang="en-US" sz="2800" dirty="0"/>
              <a:t>Beach B’s habitat is mostly widgeon grass, our cosmopolitan species.</a:t>
            </a:r>
          </a:p>
          <a:p>
            <a:endParaRPr lang="en-US" sz="2800" dirty="0"/>
          </a:p>
          <a:p>
            <a:r>
              <a:rPr lang="en-US" sz="2800" dirty="0"/>
              <a:t>A heatwave causes higher water temperatures, affecting both beaches. Which beach, A or B, is more likely to lose seagrass? Why?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71776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D76F8B-8B6D-C889-33CB-6660D8C4D2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224447-C089-41C6-E928-7B328A2750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US" b="1" dirty="0"/>
              <a:t>INTRODUCTORY QUESTIONS</a:t>
            </a:r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301F853C-C2D5-39D5-234B-CADFB1054EB7}"/>
              </a:ext>
            </a:extLst>
          </p:cNvPr>
          <p:cNvSpPr/>
          <p:nvPr/>
        </p:nvSpPr>
        <p:spPr>
          <a:xfrm rot="10800000">
            <a:off x="686616" y="5380405"/>
            <a:ext cx="5334000" cy="1092583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b="1" i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3DEAD2-6764-43A6-E591-62BFD481940C}"/>
              </a:ext>
            </a:extLst>
          </p:cNvPr>
          <p:cNvSpPr txBox="1"/>
          <p:nvPr/>
        </p:nvSpPr>
        <p:spPr>
          <a:xfrm>
            <a:off x="1679171" y="5410096"/>
            <a:ext cx="31422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EELGRASS</a:t>
            </a:r>
          </a:p>
          <a:p>
            <a:pPr algn="ctr"/>
            <a:r>
              <a:rPr lang="en-US" sz="2400" b="1" i="1" dirty="0"/>
              <a:t>Zostera marina</a:t>
            </a:r>
          </a:p>
        </p:txBody>
      </p:sp>
      <p:sp>
        <p:nvSpPr>
          <p:cNvPr id="19" name="Rectangle: Top Corners Rounded 18">
            <a:extLst>
              <a:ext uri="{FF2B5EF4-FFF2-40B4-BE49-F238E27FC236}">
                <a16:creationId xmlns:a16="http://schemas.microsoft.com/office/drawing/2014/main" id="{682847C7-D779-2F2E-BA20-247CDCD77A7F}"/>
              </a:ext>
            </a:extLst>
          </p:cNvPr>
          <p:cNvSpPr/>
          <p:nvPr/>
        </p:nvSpPr>
        <p:spPr>
          <a:xfrm rot="10800000">
            <a:off x="6171386" y="5380406"/>
            <a:ext cx="5334000" cy="1092583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b="1" i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884D8CD-2997-0B93-F7A6-B2AC9220A114}"/>
              </a:ext>
            </a:extLst>
          </p:cNvPr>
          <p:cNvSpPr txBox="1"/>
          <p:nvPr/>
        </p:nvSpPr>
        <p:spPr>
          <a:xfrm>
            <a:off x="6869084" y="5427635"/>
            <a:ext cx="39386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WIDGEON GRASS</a:t>
            </a:r>
          </a:p>
          <a:p>
            <a:pPr algn="ctr"/>
            <a:r>
              <a:rPr lang="en-US" sz="2400" b="1" i="1" dirty="0"/>
              <a:t>Ruppia maritima</a:t>
            </a:r>
          </a:p>
        </p:txBody>
      </p:sp>
      <p:sp>
        <p:nvSpPr>
          <p:cNvPr id="5" name="Rectangle: Top Corners Rounded 4">
            <a:extLst>
              <a:ext uri="{FF2B5EF4-FFF2-40B4-BE49-F238E27FC236}">
                <a16:creationId xmlns:a16="http://schemas.microsoft.com/office/drawing/2014/main" id="{B3CFCE81-ECE4-9E34-14DC-2216644EF0E1}"/>
              </a:ext>
            </a:extLst>
          </p:cNvPr>
          <p:cNvSpPr/>
          <p:nvPr/>
        </p:nvSpPr>
        <p:spPr>
          <a:xfrm>
            <a:off x="686618" y="1084214"/>
            <a:ext cx="10818768" cy="4266499"/>
          </a:xfrm>
          <a:prstGeom prst="round2Same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33C0826-3027-C64F-6FB1-0D39BED3FB4A}"/>
              </a:ext>
            </a:extLst>
          </p:cNvPr>
          <p:cNvSpPr txBox="1"/>
          <p:nvPr/>
        </p:nvSpPr>
        <p:spPr>
          <a:xfrm>
            <a:off x="686616" y="1113905"/>
            <a:ext cx="10818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Imagine two sandy beaches here in Virginia…</a:t>
            </a:r>
          </a:p>
          <a:p>
            <a:endParaRPr lang="en-US" sz="2800" dirty="0"/>
          </a:p>
          <a:p>
            <a:r>
              <a:rPr lang="en-US" sz="2800" dirty="0"/>
              <a:t>Each beach has a large seagrass habitat close to the shoreline.</a:t>
            </a:r>
          </a:p>
          <a:p>
            <a:r>
              <a:rPr lang="en-US" sz="2800" dirty="0"/>
              <a:t>Beach A’s habitat is mostly eelgrass, our heat-sensitive species.</a:t>
            </a:r>
          </a:p>
          <a:p>
            <a:r>
              <a:rPr lang="en-US" sz="2800" dirty="0"/>
              <a:t>Beach B’s habitat is mostly widgeon grass, our cosmopolitan species.</a:t>
            </a:r>
          </a:p>
          <a:p>
            <a:endParaRPr lang="en-US" sz="2800" dirty="0"/>
          </a:p>
          <a:p>
            <a:r>
              <a:rPr lang="en-US" sz="2800" dirty="0"/>
              <a:t>After the heatwave, a hurricane causes large waves offshore. If seagrass can retain soil (an ecosystem service), which beach will experience more erosion due to increased wave action? Why?</a:t>
            </a:r>
          </a:p>
        </p:txBody>
      </p:sp>
    </p:spTree>
    <p:extLst>
      <p:ext uri="{BB962C8B-B14F-4D97-AF65-F5344CB8AC3E}">
        <p14:creationId xmlns:p14="http://schemas.microsoft.com/office/powerpoint/2010/main" val="1469109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5F7198-1C39-6C42-FFC8-03F9DBB8B6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B4EC9-BF31-EA8A-ECFB-E29926964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US" b="1" dirty="0"/>
              <a:t>INTRODUCTORY QUESTIONS</a:t>
            </a:r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E7BBB9C8-A92B-C875-AD8B-4623D33D3224}"/>
              </a:ext>
            </a:extLst>
          </p:cNvPr>
          <p:cNvSpPr/>
          <p:nvPr/>
        </p:nvSpPr>
        <p:spPr>
          <a:xfrm rot="10800000">
            <a:off x="686616" y="5380405"/>
            <a:ext cx="5334000" cy="1092583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b="1" i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E3C5E3-D6D8-B52E-F94E-0353B753F20E}"/>
              </a:ext>
            </a:extLst>
          </p:cNvPr>
          <p:cNvSpPr txBox="1"/>
          <p:nvPr/>
        </p:nvSpPr>
        <p:spPr>
          <a:xfrm>
            <a:off x="1679171" y="5410096"/>
            <a:ext cx="31422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EELGRASS</a:t>
            </a:r>
          </a:p>
          <a:p>
            <a:pPr algn="ctr"/>
            <a:r>
              <a:rPr lang="en-US" sz="2400" b="1" i="1" dirty="0"/>
              <a:t>Zostera marina</a:t>
            </a:r>
          </a:p>
        </p:txBody>
      </p:sp>
      <p:sp>
        <p:nvSpPr>
          <p:cNvPr id="19" name="Rectangle: Top Corners Rounded 18">
            <a:extLst>
              <a:ext uri="{FF2B5EF4-FFF2-40B4-BE49-F238E27FC236}">
                <a16:creationId xmlns:a16="http://schemas.microsoft.com/office/drawing/2014/main" id="{A2A7795C-8451-E1F9-F80D-4D72FFE7D811}"/>
              </a:ext>
            </a:extLst>
          </p:cNvPr>
          <p:cNvSpPr/>
          <p:nvPr/>
        </p:nvSpPr>
        <p:spPr>
          <a:xfrm rot="10800000">
            <a:off x="6171386" y="5380406"/>
            <a:ext cx="5334000" cy="1092583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b="1" i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A602A37-BDDF-74FE-A207-D8949E3ECE57}"/>
              </a:ext>
            </a:extLst>
          </p:cNvPr>
          <p:cNvSpPr txBox="1"/>
          <p:nvPr/>
        </p:nvSpPr>
        <p:spPr>
          <a:xfrm>
            <a:off x="6869084" y="5427635"/>
            <a:ext cx="39386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WIDGEON GRASS</a:t>
            </a:r>
          </a:p>
          <a:p>
            <a:pPr algn="ctr"/>
            <a:r>
              <a:rPr lang="en-US" sz="2400" b="1" i="1" dirty="0"/>
              <a:t>Ruppia maritima</a:t>
            </a:r>
          </a:p>
        </p:txBody>
      </p:sp>
      <p:sp>
        <p:nvSpPr>
          <p:cNvPr id="5" name="Rectangle: Top Corners Rounded 4">
            <a:extLst>
              <a:ext uri="{FF2B5EF4-FFF2-40B4-BE49-F238E27FC236}">
                <a16:creationId xmlns:a16="http://schemas.microsoft.com/office/drawing/2014/main" id="{09615B2E-D12C-9E3D-A100-A1CC3ACF6A1B}"/>
              </a:ext>
            </a:extLst>
          </p:cNvPr>
          <p:cNvSpPr/>
          <p:nvPr/>
        </p:nvSpPr>
        <p:spPr>
          <a:xfrm>
            <a:off x="686618" y="1084214"/>
            <a:ext cx="10818768" cy="4266499"/>
          </a:xfrm>
          <a:prstGeom prst="round2Same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FD5FDB-786A-F523-1879-C8EB06489780}"/>
              </a:ext>
            </a:extLst>
          </p:cNvPr>
          <p:cNvSpPr txBox="1"/>
          <p:nvPr/>
        </p:nvSpPr>
        <p:spPr>
          <a:xfrm>
            <a:off x="686616" y="1113905"/>
            <a:ext cx="10818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Imagine two sandy beaches here in Virginia…</a:t>
            </a:r>
          </a:p>
          <a:p>
            <a:endParaRPr lang="en-US" sz="2800" dirty="0"/>
          </a:p>
          <a:p>
            <a:r>
              <a:rPr lang="en-US" sz="2800" dirty="0"/>
              <a:t>Each beach has a large seagrass habitat close to the shoreline.</a:t>
            </a:r>
          </a:p>
          <a:p>
            <a:r>
              <a:rPr lang="en-US" sz="2800" dirty="0"/>
              <a:t>Beach A’s habitat is mostly eelgrass, our heat-sensitive species.</a:t>
            </a:r>
          </a:p>
          <a:p>
            <a:r>
              <a:rPr lang="en-US" sz="2800" dirty="0"/>
              <a:t>Beach B’s habitat is mostly widgeon grass, our cosmopolitan species.</a:t>
            </a:r>
          </a:p>
          <a:p>
            <a:endParaRPr lang="en-US" sz="2800" dirty="0"/>
          </a:p>
          <a:p>
            <a:r>
              <a:rPr lang="en-US" sz="2800" dirty="0"/>
              <a:t>What other ecosystem services will be impacted by the loss of seagrass at these beaches? Remember that ecosystem services impact humans and other organisms!</a:t>
            </a:r>
          </a:p>
        </p:txBody>
      </p:sp>
    </p:spTree>
    <p:extLst>
      <p:ext uri="{BB962C8B-B14F-4D97-AF65-F5344CB8AC3E}">
        <p14:creationId xmlns:p14="http://schemas.microsoft.com/office/powerpoint/2010/main" val="2071564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22CCD-A549-93B2-4E74-208C1C6CFF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56D7DB-BD0D-D318-6B8A-73EF67FE1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US" b="1" dirty="0"/>
              <a:t>LET’S EXPERIMENT!</a:t>
            </a:r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E57D5CD6-C117-B853-262F-123392397610}"/>
              </a:ext>
            </a:extLst>
          </p:cNvPr>
          <p:cNvSpPr/>
          <p:nvPr/>
        </p:nvSpPr>
        <p:spPr>
          <a:xfrm rot="10800000">
            <a:off x="686616" y="5380405"/>
            <a:ext cx="5334000" cy="1092583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b="1" i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9A2D06-5ABE-A2A1-1A2C-43EE906B7009}"/>
              </a:ext>
            </a:extLst>
          </p:cNvPr>
          <p:cNvSpPr txBox="1"/>
          <p:nvPr/>
        </p:nvSpPr>
        <p:spPr>
          <a:xfrm>
            <a:off x="1679171" y="5410096"/>
            <a:ext cx="31422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EELGRASS</a:t>
            </a:r>
          </a:p>
          <a:p>
            <a:pPr algn="ctr"/>
            <a:r>
              <a:rPr lang="en-US" sz="2400" b="1" i="1" dirty="0"/>
              <a:t>Zostera marina</a:t>
            </a:r>
          </a:p>
        </p:txBody>
      </p:sp>
      <p:sp>
        <p:nvSpPr>
          <p:cNvPr id="19" name="Rectangle: Top Corners Rounded 18">
            <a:extLst>
              <a:ext uri="{FF2B5EF4-FFF2-40B4-BE49-F238E27FC236}">
                <a16:creationId xmlns:a16="http://schemas.microsoft.com/office/drawing/2014/main" id="{1DD1A309-34A0-1F30-31A9-2C8DFF032E0B}"/>
              </a:ext>
            </a:extLst>
          </p:cNvPr>
          <p:cNvSpPr/>
          <p:nvPr/>
        </p:nvSpPr>
        <p:spPr>
          <a:xfrm rot="10800000">
            <a:off x="6171386" y="5380406"/>
            <a:ext cx="5334000" cy="1092583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b="1" i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CD30F6-82D6-C262-EBC7-6C0F65654AB4}"/>
              </a:ext>
            </a:extLst>
          </p:cNvPr>
          <p:cNvSpPr txBox="1"/>
          <p:nvPr/>
        </p:nvSpPr>
        <p:spPr>
          <a:xfrm>
            <a:off x="6869084" y="5427635"/>
            <a:ext cx="39386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WIDGEON GRASS</a:t>
            </a:r>
          </a:p>
          <a:p>
            <a:pPr algn="ctr"/>
            <a:r>
              <a:rPr lang="en-US" sz="2400" b="1" i="1" dirty="0"/>
              <a:t>Ruppia maritima</a:t>
            </a:r>
          </a:p>
        </p:txBody>
      </p:sp>
      <p:sp>
        <p:nvSpPr>
          <p:cNvPr id="5" name="Rectangle: Top Corners Rounded 4">
            <a:extLst>
              <a:ext uri="{FF2B5EF4-FFF2-40B4-BE49-F238E27FC236}">
                <a16:creationId xmlns:a16="http://schemas.microsoft.com/office/drawing/2014/main" id="{60A0EF06-C18B-EF78-E99E-01B568428AA5}"/>
              </a:ext>
            </a:extLst>
          </p:cNvPr>
          <p:cNvSpPr/>
          <p:nvPr/>
        </p:nvSpPr>
        <p:spPr>
          <a:xfrm>
            <a:off x="686618" y="1084214"/>
            <a:ext cx="10818768" cy="4266499"/>
          </a:xfrm>
          <a:prstGeom prst="round2Same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7E1EB2-4AD9-5F78-588B-D646890635A8}"/>
              </a:ext>
            </a:extLst>
          </p:cNvPr>
          <p:cNvSpPr txBox="1"/>
          <p:nvPr/>
        </p:nvSpPr>
        <p:spPr>
          <a:xfrm>
            <a:off x="762002" y="1515901"/>
            <a:ext cx="108187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One group at a time will use the “habitat totes.”</a:t>
            </a:r>
          </a:p>
          <a:p>
            <a:r>
              <a:rPr lang="en-US" sz="3200" dirty="0"/>
              <a:t>Before using the totes, answer the hypothesis questions on your worksheet. When done with the totes, record your findings in the class data table on the board.</a:t>
            </a:r>
          </a:p>
          <a:p>
            <a:endParaRPr lang="en-US" sz="3200" dirty="0"/>
          </a:p>
          <a:p>
            <a:r>
              <a:rPr lang="en-US" sz="3200" dirty="0"/>
              <a:t>While you are waiting to use the totes, answer the questions on your worksheets as a group.</a:t>
            </a:r>
          </a:p>
        </p:txBody>
      </p:sp>
    </p:spTree>
    <p:extLst>
      <p:ext uri="{BB962C8B-B14F-4D97-AF65-F5344CB8AC3E}">
        <p14:creationId xmlns:p14="http://schemas.microsoft.com/office/powerpoint/2010/main" val="1217745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28FAA3887A9EE4FA660FE79C0A3EB4E" ma:contentTypeVersion="12" ma:contentTypeDescription="Create a new document." ma:contentTypeScope="" ma:versionID="4514c420fc546aa36817a2900b89c09f">
  <xsd:schema xmlns:xsd="http://www.w3.org/2001/XMLSchema" xmlns:xs="http://www.w3.org/2001/XMLSchema" xmlns:p="http://schemas.microsoft.com/office/2006/metadata/properties" xmlns:ns2="377ea6c5-c720-40d1-b137-1b67931e9f50" targetNamespace="http://schemas.microsoft.com/office/2006/metadata/properties" ma:root="true" ma:fieldsID="e2e0421bfb8976e98a5a24e7b91e219c" ns2:_="">
    <xsd:import namespace="377ea6c5-c720-40d1-b137-1b67931e9f5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7ea6c5-c720-40d1-b137-1b67931e9f5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1fce5ac-2f93-40ff-8307-b6977e84f4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77ea6c5-c720-40d1-b137-1b67931e9f5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FFF5B54-D40C-407C-A10E-21DEA0A3E562}"/>
</file>

<file path=customXml/itemProps2.xml><?xml version="1.0" encoding="utf-8"?>
<ds:datastoreItem xmlns:ds="http://schemas.openxmlformats.org/officeDocument/2006/customXml" ds:itemID="{DAF0FD6F-079C-41CB-97F1-9970D2820285}"/>
</file>

<file path=customXml/itemProps3.xml><?xml version="1.0" encoding="utf-8"?>
<ds:datastoreItem xmlns:ds="http://schemas.openxmlformats.org/officeDocument/2006/customXml" ds:itemID="{C8AEB5DD-9A9B-40E9-A8E3-11A4D6F6E18D}"/>
</file>

<file path=docProps/app.xml><?xml version="1.0" encoding="utf-8"?>
<Properties xmlns="http://schemas.openxmlformats.org/officeDocument/2006/extended-properties" xmlns:vt="http://schemas.openxmlformats.org/officeDocument/2006/docPropsVTypes">
  <TotalTime>8364</TotalTime>
  <Words>1233</Words>
  <Application>Microsoft Office PowerPoint</Application>
  <PresentationFormat>Widescreen</PresentationFormat>
  <Paragraphs>186</Paragraphs>
  <Slides>15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Aptos</vt:lpstr>
      <vt:lpstr>Aptos Display</vt:lpstr>
      <vt:lpstr>Arial</vt:lpstr>
      <vt:lpstr>Wingdings</vt:lpstr>
      <vt:lpstr>Office Theme</vt:lpstr>
      <vt:lpstr>Raise your hand if you like…</vt:lpstr>
      <vt:lpstr>If you liked any of these…</vt:lpstr>
      <vt:lpstr>HOW TO SAVE  OUR BEACHES: the Seagrass Solution</vt:lpstr>
      <vt:lpstr>PowerPoint Presentation</vt:lpstr>
      <vt:lpstr>PowerPoint Presentation</vt:lpstr>
      <vt:lpstr>ECOSYSTEM SERVICES</vt:lpstr>
      <vt:lpstr>ECOSYSTEM SERVICES</vt:lpstr>
      <vt:lpstr>PowerPoint Presentation</vt:lpstr>
      <vt:lpstr>VIRGINIA SEAGRASSES</vt:lpstr>
      <vt:lpstr>VIRGINIA SEAGRASSES</vt:lpstr>
      <vt:lpstr>INTRODUCTORY QUESTIONS</vt:lpstr>
      <vt:lpstr>INTRODUCTORY QUESTIONS</vt:lpstr>
      <vt:lpstr>INTRODUCTORY QUESTIONS</vt:lpstr>
      <vt:lpstr>INTRODUCTORY QUESTIONS</vt:lpstr>
      <vt:lpstr>LET’S EXPERIMENT!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Charley</dc:creator>
  <cp:lastModifiedBy>Charley</cp:lastModifiedBy>
  <cp:revision>37</cp:revision>
  <dcterms:created xsi:type="dcterms:W3CDTF">2025-10-06T14:50:45Z</dcterms:created>
  <dcterms:modified xsi:type="dcterms:W3CDTF">2025-12-15T20:13:08Z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0x010100828FAA3887A9EE4FA660FE79C0A3EB4E</vt:lpwstr>
  </property>
  <property fmtid="{D5CDD505-2E9C-101B-9397-08002B2CF9AE}" pid="3" name="MediaServiceImageTags">
    <vt:lpwstr/>
  </property>
</Properties>
</file>